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7" r:id="rId1"/>
  </p:sldMasterIdLst>
  <p:notesMasterIdLst>
    <p:notesMasterId r:id="rId20"/>
  </p:notesMasterIdLst>
  <p:sldIdLst>
    <p:sldId id="667" r:id="rId2"/>
    <p:sldId id="1084" r:id="rId3"/>
    <p:sldId id="4236" r:id="rId4"/>
    <p:sldId id="4237" r:id="rId5"/>
    <p:sldId id="1803" r:id="rId6"/>
    <p:sldId id="4198" r:id="rId7"/>
    <p:sldId id="2543" r:id="rId8"/>
    <p:sldId id="4190" r:id="rId9"/>
    <p:sldId id="4239" r:id="rId10"/>
    <p:sldId id="4241" r:id="rId11"/>
    <p:sldId id="256" r:id="rId12"/>
    <p:sldId id="257" r:id="rId13"/>
    <p:sldId id="288" r:id="rId14"/>
    <p:sldId id="402" r:id="rId15"/>
    <p:sldId id="380" r:id="rId16"/>
    <p:sldId id="387" r:id="rId17"/>
    <p:sldId id="381" r:id="rId18"/>
    <p:sldId id="4240" r:id="rId19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000"/>
    <a:srgbClr val="A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7" autoAdjust="0"/>
    <p:restoredTop sz="93568" autoAdjust="0"/>
  </p:normalViewPr>
  <p:slideViewPr>
    <p:cSldViewPr snapToGrid="0" snapToObjects="1">
      <p:cViewPr varScale="1">
        <p:scale>
          <a:sx n="71" d="100"/>
          <a:sy n="71" d="100"/>
        </p:scale>
        <p:origin x="1173" y="5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76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869601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29398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long history…but new focus with a new team.</a:t>
            </a:r>
          </a:p>
        </p:txBody>
      </p:sp>
    </p:spTree>
    <p:extLst>
      <p:ext uri="{BB962C8B-B14F-4D97-AF65-F5344CB8AC3E}">
        <p14:creationId xmlns:p14="http://schemas.microsoft.com/office/powerpoint/2010/main" val="1150043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50% new members: Caltech, Stanford, Spellman </a:t>
            </a:r>
          </a:p>
        </p:txBody>
      </p:sp>
    </p:spTree>
    <p:extLst>
      <p:ext uri="{BB962C8B-B14F-4D97-AF65-F5344CB8AC3E}">
        <p14:creationId xmlns:p14="http://schemas.microsoft.com/office/powerpoint/2010/main" val="665105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c7e94562c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c7e94562c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work our objective is to create a </a:t>
            </a:r>
            <a:r>
              <a:rPr lang="en-US" dirty="0" err="1"/>
              <a:t>DeepONet</a:t>
            </a:r>
            <a:r>
              <a:rPr lang="en-US" dirty="0"/>
              <a:t> Agent that can simultaneously be trained on multiple families of PDE or multiple geometries. In Application 1: we learn the fisher equation for multiple forms of RHS and also for a distribution of the parameters b and a and mapped the initial condition.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151C7-275C-49BB-9C58-71AD0318CF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786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Useful correlation using a combination of real data and results from the 1D code. Brachial blood pressure at the arm vs systolic blood pressure. Pressure decay cycle-mean blood pressure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A83BA-7A5B-46C6-B217-04F26D0B85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02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682A-6320-4F58-BE88-A53356D33AB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696B9-88AF-430B-9E7E-58E85CE68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06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3295-9CA4-436B-9A0D-DD9A0A6FD21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1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3295-9CA4-436B-9A0D-DD9A0A6FD21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93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BE186-02AC-484E-8503-7A219D47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45353" y="9010851"/>
            <a:ext cx="592991" cy="519289"/>
          </a:xfrm>
          <a:prstGeom prst="rect">
            <a:avLst/>
          </a:prstGeom>
        </p:spPr>
        <p:txBody>
          <a:bodyPr/>
          <a:lstStyle>
            <a:lvl1pPr>
              <a:defRPr sz="170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B02FEA-BB2C-3B40-9938-8768C0AFEF26}" type="slidenum">
              <a:rPr lang="en-US" smtClean="0"/>
              <a:pPr/>
              <a:t>‹#›</a:t>
            </a:fld>
            <a:endParaRPr lang="en-US" sz="1707"/>
          </a:p>
        </p:txBody>
      </p:sp>
      <p:pic>
        <p:nvPicPr>
          <p:cNvPr id="8" name="Picture 7" descr="University logo with vertical line and Homewood Student Affairs" title="University logo">
            <a:extLst>
              <a:ext uri="{FF2B5EF4-FFF2-40B4-BE49-F238E27FC236}">
                <a16:creationId xmlns:a16="http://schemas.microsoft.com/office/drawing/2014/main" id="{5602096E-6CF9-FE45-860C-6F5E33F7AA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2" t="-125" r="45278" b="125"/>
          <a:stretch/>
        </p:blipFill>
        <p:spPr>
          <a:xfrm>
            <a:off x="9863446" y="-220501"/>
            <a:ext cx="1826115" cy="12099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EC7C4B-7CCE-7EEB-A89C-41D5F263F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70432" y="1450785"/>
            <a:ext cx="1106745" cy="195964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753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2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A567FD91-E3E0-1330-485A-3A64648D90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1399" y="-200199"/>
            <a:ext cx="5130367" cy="1688166"/>
          </a:xfrm>
          <a:prstGeom prst="rect">
            <a:avLst/>
          </a:prstGeom>
        </p:spPr>
        <p:txBody>
          <a:bodyPr anchor="b"/>
          <a:lstStyle>
            <a:lvl1pPr>
              <a:defRPr sz="4267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51781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os Alamos National Laboratory on Twitter: &amp;quot;It&amp;#39;s been 20 years since we  updated our logo — the longest stretch in our history — and we&amp;#39;re excited  for a #brandrefresh! Our new logo">
            <a:extLst>
              <a:ext uri="{FF2B5EF4-FFF2-40B4-BE49-F238E27FC236}">
                <a16:creationId xmlns:a16="http://schemas.microsoft.com/office/drawing/2014/main" id="{295DD839-9850-104C-B713-AF52FD6DE49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77"/>
          <a:stretch/>
        </p:blipFill>
        <p:spPr bwMode="auto">
          <a:xfrm>
            <a:off x="-10603" y="-30978"/>
            <a:ext cx="13015404" cy="11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BE186-02AC-484E-8503-7A219D475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145353" y="9010851"/>
            <a:ext cx="592991" cy="519289"/>
          </a:xfrm>
          <a:prstGeom prst="rect">
            <a:avLst/>
          </a:prstGeom>
        </p:spPr>
        <p:txBody>
          <a:bodyPr/>
          <a:lstStyle>
            <a:lvl1pPr>
              <a:defRPr sz="170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B02FEA-BB2C-3B40-9938-8768C0AFEF26}" type="slidenum">
              <a:rPr lang="en-US" smtClean="0"/>
              <a:pPr/>
              <a:t>‹#›</a:t>
            </a:fld>
            <a:endParaRPr lang="en-US" sz="1707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2B8BCC-DE69-D34E-9AF2-7323D6F76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813" y="290443"/>
            <a:ext cx="9058788" cy="5405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solidFill>
                  <a:schemeClr val="bg1"/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541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 titl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4791" y="708897"/>
            <a:ext cx="11823531" cy="933817"/>
          </a:xfrm>
          <a:prstGeom prst="rect">
            <a:avLst/>
          </a:prstGeom>
        </p:spPr>
        <p:txBody>
          <a:bodyPr/>
          <a:lstStyle>
            <a:lvl1pPr algn="l">
              <a:defRPr sz="3413" cap="none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628" y="3021556"/>
            <a:ext cx="11791019" cy="587682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55"/>
              </a:spcBef>
              <a:spcAft>
                <a:spcPts val="355"/>
              </a:spcAft>
              <a:buClr>
                <a:schemeClr val="bg2"/>
              </a:buClr>
              <a:buSzPct val="100000"/>
              <a:buFontTx/>
              <a:buNone/>
              <a:defRPr sz="199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7401" indent="0">
              <a:spcBef>
                <a:spcPts val="355"/>
              </a:spcBef>
              <a:spcAft>
                <a:spcPts val="355"/>
              </a:spcAft>
              <a:buClr>
                <a:schemeClr val="bg2"/>
              </a:buClr>
              <a:buSzPct val="100000"/>
              <a:buFontTx/>
              <a:buNone/>
              <a:defRPr sz="170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90828" indent="0">
              <a:buClr>
                <a:schemeClr val="bg2"/>
              </a:buClr>
              <a:buSzPct val="100000"/>
              <a:buFontTx/>
              <a:buNone/>
              <a:defRPr sz="1304">
                <a:solidFill>
                  <a:schemeClr val="accent4"/>
                </a:solidFill>
              </a:defRPr>
            </a:lvl3pPr>
            <a:lvl4pPr marL="2103709" indent="-270961">
              <a:buClr>
                <a:schemeClr val="bg2"/>
              </a:buClr>
              <a:buFont typeface="Wingdings" panose="05000000000000000000" pitchFamily="2" charset="2"/>
              <a:buChar char="§"/>
              <a:defRPr sz="2133">
                <a:solidFill>
                  <a:schemeClr val="tx1"/>
                </a:solidFill>
              </a:defRPr>
            </a:lvl4pPr>
            <a:lvl5pPr marL="2510150" indent="-270961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86902" y="1651190"/>
            <a:ext cx="11823531" cy="830362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2133" b="0">
                <a:solidFill>
                  <a:srgbClr val="6F6F6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7401" indent="0" algn="ctr">
              <a:buFontTx/>
              <a:buNone/>
              <a:defRPr sz="3319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90828" indent="0" algn="ctr">
              <a:buFontTx/>
              <a:buNone/>
              <a:defRPr sz="3319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832748" indent="0" algn="ctr">
              <a:buFontTx/>
              <a:buNone/>
              <a:defRPr sz="3319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239190" indent="0" algn="ctr">
              <a:buFontTx/>
              <a:buNone/>
              <a:defRPr sz="3319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946F4DC-A650-3E45-833A-BA7AED6F2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8420751"/>
            <a:ext cx="574791" cy="133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8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6682A-6320-4F58-BE88-A53356D33AB8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696B9-88AF-430B-9E7E-58E85CE68A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9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3295-9CA4-436B-9A0D-DD9A0A6FD21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79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3295-9CA4-436B-9A0D-DD9A0A6FD21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8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3295-9CA4-436B-9A0D-DD9A0A6FD21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2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51A39-8AFF-4689-B14C-D45AD9575703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51AFF-54A1-4131-8386-9527E7FA7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8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3295-9CA4-436B-9A0D-DD9A0A6FD21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FA588-5916-426E-A4AA-4F320C5FF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26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3295-9CA4-436B-9A0D-DD9A0A6FD21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9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C3295-9CA4-436B-9A0D-DD9A0A6FD21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99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9C3295-9CA4-436B-9A0D-DD9A0A6FD21B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2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81" r:id="rId12"/>
    <p:sldLayoutId id="2147483686" r:id="rId13"/>
    <p:sldLayoutId id="2147483687" r:id="rId14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1.xml"/><Relationship Id="rId18" Type="http://schemas.openxmlformats.org/officeDocument/2006/relationships/image" Target="../media/image9.png"/><Relationship Id="rId3" Type="http://schemas.openxmlformats.org/officeDocument/2006/relationships/tags" Target="../tags/tag3.xml"/><Relationship Id="rId21" Type="http://schemas.openxmlformats.org/officeDocument/2006/relationships/image" Target="../media/image12.png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8.png"/><Relationship Id="rId2" Type="http://schemas.openxmlformats.org/officeDocument/2006/relationships/tags" Target="../tags/tag2.xml"/><Relationship Id="rId16" Type="http://schemas.openxmlformats.org/officeDocument/2006/relationships/image" Target="../media/image7.png"/><Relationship Id="rId20" Type="http://schemas.openxmlformats.org/officeDocument/2006/relationships/image" Target="../media/image1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6.png"/><Relationship Id="rId10" Type="http://schemas.openxmlformats.org/officeDocument/2006/relationships/tags" Target="../tags/tag10.xml"/><Relationship Id="rId19" Type="http://schemas.openxmlformats.org/officeDocument/2006/relationships/image" Target="../media/image10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5.png"/><Relationship Id="rId22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690.png"/><Relationship Id="rId18" Type="http://schemas.openxmlformats.org/officeDocument/2006/relationships/image" Target="../media/image74.png"/><Relationship Id="rId3" Type="http://schemas.openxmlformats.org/officeDocument/2006/relationships/image" Target="../media/image174.png"/><Relationship Id="rId7" Type="http://schemas.openxmlformats.org/officeDocument/2006/relationships/image" Target="../media/image310.png"/><Relationship Id="rId12" Type="http://schemas.openxmlformats.org/officeDocument/2006/relationships/image" Target="../media/image360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350.png"/><Relationship Id="rId5" Type="http://schemas.openxmlformats.org/officeDocument/2006/relationships/image" Target="../media/image180.png"/><Relationship Id="rId15" Type="http://schemas.openxmlformats.org/officeDocument/2006/relationships/image" Target="../media/image71.png"/><Relationship Id="rId10" Type="http://schemas.openxmlformats.org/officeDocument/2006/relationships/image" Target="../media/image340.png"/><Relationship Id="rId19" Type="http://schemas.openxmlformats.org/officeDocument/2006/relationships/image" Target="../media/image75.png"/><Relationship Id="rId9" Type="http://schemas.openxmlformats.org/officeDocument/2006/relationships/image" Target="../media/image330.png"/><Relationship Id="rId14" Type="http://schemas.openxmlformats.org/officeDocument/2006/relationships/image" Target="../media/image7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gettyimages.com/photos/NAFTALI-TISHBY" TargetMode="Externa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view_op=view_citation&amp;hl=en&amp;user=XNvLUKwAAAAJ&amp;sortby=pubdate&amp;citation_for_view=XNvLUKwAAAAJ:zYLM7Y9cAGgC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17.png"/><Relationship Id="rId5" Type="http://schemas.openxmlformats.org/officeDocument/2006/relationships/tags" Target="../tags/tag16.xml"/><Relationship Id="rId15" Type="http://schemas.openxmlformats.org/officeDocument/2006/relationships/hyperlink" Target="https://scholar.google.com/citations?view_op=view_citation&amp;hl=en&amp;user=1ivd97YAAAAJ&amp;sortby=pubdate&amp;citation_for_view=1ivd97YAAAAJ:Wp0gIr-vW9MC" TargetMode="External"/><Relationship Id="rId10" Type="http://schemas.openxmlformats.org/officeDocument/2006/relationships/image" Target="../media/image16.png"/><Relationship Id="rId4" Type="http://schemas.openxmlformats.org/officeDocument/2006/relationships/tags" Target="../tags/tag15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jpe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image" Target="../media/image39.jpg"/><Relationship Id="rId26" Type="http://schemas.openxmlformats.org/officeDocument/2006/relationships/image" Target="../media/image47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slideLayout" Target="../slideLayouts/slideLayout7.xml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jpeg"/><Relationship Id="rId10" Type="http://schemas.openxmlformats.org/officeDocument/2006/relationships/tags" Target="../tags/tag27.xml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1099743" y="562188"/>
            <a:ext cx="184730" cy="530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609600" indent="-609600" eaLnBrk="0" hangingPunct="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endParaRPr lang="en-US" altLang="en-US" sz="2844" dirty="0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5C6870-CCE3-19DE-4B9B-26C06B3CC402}"/>
              </a:ext>
            </a:extLst>
          </p:cNvPr>
          <p:cNvGrpSpPr/>
          <p:nvPr/>
        </p:nvGrpSpPr>
        <p:grpSpPr>
          <a:xfrm>
            <a:off x="248771" y="207977"/>
            <a:ext cx="12507254" cy="1329493"/>
            <a:chOff x="248771" y="207977"/>
            <a:chExt cx="12507254" cy="1329493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A9E8CFFF-16DC-06C4-4627-907B09D34D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167" y="383308"/>
              <a:ext cx="12055858" cy="115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anose="030F0702030302020204" pitchFamily="66" charset="0"/>
                </a:defRPr>
              </a:lvl9pPr>
            </a:lstStyle>
            <a:p>
              <a:pPr marL="0" marR="0" algn="l">
                <a:spcBef>
                  <a:spcPts val="0"/>
                </a:spcBef>
                <a:spcAft>
                  <a:spcPts val="600"/>
                </a:spcAft>
              </a:pP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   				: </a:t>
              </a:r>
              <a:r>
                <a:rPr lang="en-US" sz="3200" b="1" u="sng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calable, </a:t>
              </a:r>
              <a:r>
                <a:rPr lang="en-US" sz="3200" b="1" u="sng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E</a:t>
              </a: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fficient and </a:t>
              </a:r>
              <a:r>
                <a:rPr lang="en-US" sz="3200" b="1" u="sng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A</a:t>
              </a: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ccelerated </a:t>
              </a:r>
              <a:r>
                <a:rPr lang="en-US" sz="3200" b="1" u="sng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C</a:t>
              </a: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ausal </a:t>
              </a:r>
              <a:r>
                <a:rPr lang="en-US" sz="3200" b="1" u="sng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R</a:t>
              </a: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easoning </a:t>
              </a:r>
            </a:p>
            <a:p>
              <a:pPr marL="0" marR="0" algn="l">
                <a:spcBef>
                  <a:spcPts val="0"/>
                </a:spcBef>
                <a:spcAft>
                  <a:spcPts val="600"/>
                </a:spcAft>
              </a:pP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     </a:t>
              </a:r>
              <a:r>
                <a:rPr lang="en-US" sz="3200" b="1" u="sng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O</a:t>
              </a: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perators, </a:t>
              </a:r>
              <a:r>
                <a:rPr lang="en-US" sz="3200" b="1" u="sng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G</a:t>
              </a: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raphs and </a:t>
              </a:r>
              <a:r>
                <a:rPr lang="en-US" sz="3200" b="1" u="sng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S</a:t>
              </a:r>
              <a:r>
                <a:rPr lang="en-US" sz="2800" b="1" dirty="0">
                  <a:solidFill>
                    <a:srgbClr val="00B050"/>
                  </a:solidFill>
                  <a:effectLst/>
                  <a:latin typeface="Arial" panose="020B0604020202020204" pitchFamily="34" charset="0"/>
                  <a:ea typeface="SimSun" panose="02010600030101010101" pitchFamily="2" charset="-122"/>
                  <a:cs typeface="Arial" panose="020B0604020202020204" pitchFamily="34" charset="0"/>
                </a:rPr>
                <a:t>pikes for Earth and Embedded Systems </a:t>
              </a:r>
            </a:p>
          </p:txBody>
        </p:sp>
        <p:pic>
          <p:nvPicPr>
            <p:cNvPr id="4" name="Picture 3" descr="Logo, company name&#10;&#10;Description automatically generated">
              <a:extLst>
                <a:ext uri="{FF2B5EF4-FFF2-40B4-BE49-F238E27FC236}">
                  <a16:creationId xmlns:a16="http://schemas.microsoft.com/office/drawing/2014/main" id="{CC07891B-EF38-6790-5CDE-F168DC2EF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6" t="26767" r="11524" b="25425"/>
            <a:stretch/>
          </p:blipFill>
          <p:spPr>
            <a:xfrm>
              <a:off x="248771" y="207977"/>
              <a:ext cx="2823113" cy="104932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4F105FE-F6E4-167E-26A3-76CAA15E6426}"/>
              </a:ext>
            </a:extLst>
          </p:cNvPr>
          <p:cNvSpPr txBox="1"/>
          <p:nvPr/>
        </p:nvSpPr>
        <p:spPr>
          <a:xfrm>
            <a:off x="2192318" y="9126440"/>
            <a:ext cx="94641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rgbClr val="0070C0"/>
                </a:solidFill>
              </a:rPr>
              <a:t>https://www.pnnl.gov/projects/sea-crogs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155570-06C7-B760-7835-6CFCB16D23B7}"/>
              </a:ext>
            </a:extLst>
          </p:cNvPr>
          <p:cNvGrpSpPr/>
          <p:nvPr/>
        </p:nvGrpSpPr>
        <p:grpSpPr>
          <a:xfrm>
            <a:off x="1455527" y="1759945"/>
            <a:ext cx="10531251" cy="7131678"/>
            <a:chOff x="877334" y="24711"/>
            <a:chExt cx="9873048" cy="668594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9A91AA2-CB4F-168F-A45B-0D114E340842}"/>
                </a:ext>
              </a:extLst>
            </p:cNvPr>
            <p:cNvGrpSpPr/>
            <p:nvPr/>
          </p:nvGrpSpPr>
          <p:grpSpPr>
            <a:xfrm>
              <a:off x="877334" y="24711"/>
              <a:ext cx="9873048" cy="6685948"/>
              <a:chOff x="877334" y="24711"/>
              <a:chExt cx="9873048" cy="6685948"/>
            </a:xfrm>
          </p:grpSpPr>
          <p:sp>
            <p:nvSpPr>
              <p:cNvPr id="16" name="Alternate Process 10">
                <a:extLst>
                  <a:ext uri="{FF2B5EF4-FFF2-40B4-BE49-F238E27FC236}">
                    <a16:creationId xmlns:a16="http://schemas.microsoft.com/office/drawing/2014/main" id="{0291CE23-0EC9-65A2-374E-CBF839377D22}"/>
                  </a:ext>
                </a:extLst>
              </p:cNvPr>
              <p:cNvSpPr/>
              <p:nvPr/>
            </p:nvSpPr>
            <p:spPr>
              <a:xfrm>
                <a:off x="1404413" y="2225498"/>
                <a:ext cx="1536499" cy="115613"/>
              </a:xfrm>
              <a:prstGeom prst="flowChartAlternate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17" name="Alternate Process 11">
                <a:extLst>
                  <a:ext uri="{FF2B5EF4-FFF2-40B4-BE49-F238E27FC236}">
                    <a16:creationId xmlns:a16="http://schemas.microsoft.com/office/drawing/2014/main" id="{39E71469-D823-2B37-5129-06018EC8F843}"/>
                  </a:ext>
                </a:extLst>
              </p:cNvPr>
              <p:cNvSpPr/>
              <p:nvPr/>
            </p:nvSpPr>
            <p:spPr>
              <a:xfrm>
                <a:off x="1272747" y="2105197"/>
                <a:ext cx="1840589" cy="115613"/>
              </a:xfrm>
              <a:prstGeom prst="flowChartAlternateProcess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4677999-42F4-35FE-3A02-8B212C19AEF7}"/>
                  </a:ext>
                </a:extLst>
              </p:cNvPr>
              <p:cNvSpPr/>
              <p:nvPr/>
            </p:nvSpPr>
            <p:spPr>
              <a:xfrm>
                <a:off x="1404413" y="2341111"/>
                <a:ext cx="1536499" cy="30374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softEdge rad="46825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19" name="Alternate Process 14">
                <a:extLst>
                  <a:ext uri="{FF2B5EF4-FFF2-40B4-BE49-F238E27FC236}">
                    <a16:creationId xmlns:a16="http://schemas.microsoft.com/office/drawing/2014/main" id="{87867F99-8AE9-BBD0-3D3B-874F70279C4A}"/>
                  </a:ext>
                </a:extLst>
              </p:cNvPr>
              <p:cNvSpPr/>
              <p:nvPr/>
            </p:nvSpPr>
            <p:spPr>
              <a:xfrm>
                <a:off x="1186251" y="1284770"/>
                <a:ext cx="9122125" cy="808071"/>
              </a:xfrm>
              <a:prstGeom prst="flowChartAlternateProcess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20" name="Alternate Process 17">
                <a:extLst>
                  <a:ext uri="{FF2B5EF4-FFF2-40B4-BE49-F238E27FC236}">
                    <a16:creationId xmlns:a16="http://schemas.microsoft.com/office/drawing/2014/main" id="{75A18AC7-6612-B9FC-7FE0-B217FC3362EA}"/>
                  </a:ext>
                </a:extLst>
              </p:cNvPr>
              <p:cNvSpPr/>
              <p:nvPr/>
            </p:nvSpPr>
            <p:spPr>
              <a:xfrm>
                <a:off x="4868424" y="2225498"/>
                <a:ext cx="1536499" cy="115613"/>
              </a:xfrm>
              <a:prstGeom prst="flowChartAlternateProcess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21" name="Alternate Process 18">
                <a:extLst>
                  <a:ext uri="{FF2B5EF4-FFF2-40B4-BE49-F238E27FC236}">
                    <a16:creationId xmlns:a16="http://schemas.microsoft.com/office/drawing/2014/main" id="{D485C74A-C2A0-732E-33F6-E67A72BD1B99}"/>
                  </a:ext>
                </a:extLst>
              </p:cNvPr>
              <p:cNvSpPr/>
              <p:nvPr/>
            </p:nvSpPr>
            <p:spPr>
              <a:xfrm>
                <a:off x="4736758" y="2105197"/>
                <a:ext cx="1840589" cy="115613"/>
              </a:xfrm>
              <a:prstGeom prst="flowChartAlternateProcess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8636F33-5B44-6C82-8E30-C0B0B6F6098E}"/>
                  </a:ext>
                </a:extLst>
              </p:cNvPr>
              <p:cNvSpPr/>
              <p:nvPr/>
            </p:nvSpPr>
            <p:spPr>
              <a:xfrm>
                <a:off x="4868424" y="2341111"/>
                <a:ext cx="1536499" cy="303749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effectLst>
                <a:softEdge rad="46825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0FA4DB1-6CF4-3B57-7031-42CFD0A80838}"/>
                  </a:ext>
                </a:extLst>
              </p:cNvPr>
              <p:cNvGrpSpPr/>
              <p:nvPr/>
            </p:nvGrpSpPr>
            <p:grpSpPr>
              <a:xfrm>
                <a:off x="8455431" y="2105197"/>
                <a:ext cx="1840589" cy="3273404"/>
                <a:chOff x="951469" y="2179339"/>
                <a:chExt cx="1840589" cy="327340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2314" name="Alternate Process 21">
                  <a:extLst>
                    <a:ext uri="{FF2B5EF4-FFF2-40B4-BE49-F238E27FC236}">
                      <a16:creationId xmlns:a16="http://schemas.microsoft.com/office/drawing/2014/main" id="{0C7EF536-58DC-A552-DC0F-C9A9B7B33E18}"/>
                    </a:ext>
                  </a:extLst>
                </p:cNvPr>
                <p:cNvSpPr/>
                <p:nvPr/>
              </p:nvSpPr>
              <p:spPr>
                <a:xfrm>
                  <a:off x="1083135" y="2299640"/>
                  <a:ext cx="1536499" cy="115613"/>
                </a:xfrm>
                <a:prstGeom prst="flowChartAlternateProcess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315" name="Alternate Process 22">
                  <a:extLst>
                    <a:ext uri="{FF2B5EF4-FFF2-40B4-BE49-F238E27FC236}">
                      <a16:creationId xmlns:a16="http://schemas.microsoft.com/office/drawing/2014/main" id="{8FE64C87-3FC2-70D3-BC8C-5E6035E3DBF1}"/>
                    </a:ext>
                  </a:extLst>
                </p:cNvPr>
                <p:cNvSpPr/>
                <p:nvPr/>
              </p:nvSpPr>
              <p:spPr>
                <a:xfrm>
                  <a:off x="951469" y="2179339"/>
                  <a:ext cx="1840589" cy="115613"/>
                </a:xfrm>
                <a:prstGeom prst="flowChartAlternateProcess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softEdge rad="381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316" name="Rectangle 12315">
                  <a:extLst>
                    <a:ext uri="{FF2B5EF4-FFF2-40B4-BE49-F238E27FC236}">
                      <a16:creationId xmlns:a16="http://schemas.microsoft.com/office/drawing/2014/main" id="{F317C0B8-8662-45C6-9435-383E32498B7C}"/>
                    </a:ext>
                  </a:extLst>
                </p:cNvPr>
                <p:cNvSpPr/>
                <p:nvPr/>
              </p:nvSpPr>
              <p:spPr>
                <a:xfrm>
                  <a:off x="1083135" y="2415253"/>
                  <a:ext cx="1536499" cy="3037490"/>
                </a:xfrm>
                <a:prstGeom prst="rect">
                  <a:avLst/>
                </a:prstGeom>
                <a:grpFill/>
                <a:effectLst>
                  <a:softEdge rad="46825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</p:grpSp>
          <p:sp>
            <p:nvSpPr>
              <p:cNvPr id="24" name="Triangle 24">
                <a:extLst>
                  <a:ext uri="{FF2B5EF4-FFF2-40B4-BE49-F238E27FC236}">
                    <a16:creationId xmlns:a16="http://schemas.microsoft.com/office/drawing/2014/main" id="{5E800C39-8C8B-8148-77F9-66FFFC864C72}"/>
                  </a:ext>
                </a:extLst>
              </p:cNvPr>
              <p:cNvSpPr/>
              <p:nvPr/>
            </p:nvSpPr>
            <p:spPr>
              <a:xfrm>
                <a:off x="1235679" y="24711"/>
                <a:ext cx="9122125" cy="1073293"/>
              </a:xfrm>
              <a:prstGeom prst="triangl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25" name="Alternate Process 25">
                <a:extLst>
                  <a:ext uri="{FF2B5EF4-FFF2-40B4-BE49-F238E27FC236}">
                    <a16:creationId xmlns:a16="http://schemas.microsoft.com/office/drawing/2014/main" id="{1C83D28C-7CEB-0CDC-8284-6FB0EDEDCB27}"/>
                  </a:ext>
                </a:extLst>
              </p:cNvPr>
              <p:cNvSpPr/>
              <p:nvPr/>
            </p:nvSpPr>
            <p:spPr>
              <a:xfrm>
                <a:off x="877334" y="5568072"/>
                <a:ext cx="9873048" cy="1116932"/>
              </a:xfrm>
              <a:prstGeom prst="flowChartAlternateProcess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26" name="Alternate Process 26">
                <a:extLst>
                  <a:ext uri="{FF2B5EF4-FFF2-40B4-BE49-F238E27FC236}">
                    <a16:creationId xmlns:a16="http://schemas.microsoft.com/office/drawing/2014/main" id="{EC13957F-DD9B-FEB4-9628-6775902980F7}"/>
                  </a:ext>
                </a:extLst>
              </p:cNvPr>
              <p:cNvSpPr/>
              <p:nvPr/>
            </p:nvSpPr>
            <p:spPr>
              <a:xfrm>
                <a:off x="996069" y="5482571"/>
                <a:ext cx="9655458" cy="115613"/>
              </a:xfrm>
              <a:prstGeom prst="flowChartAlternate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27" name="Alternate Process 27">
                <a:extLst>
                  <a:ext uri="{FF2B5EF4-FFF2-40B4-BE49-F238E27FC236}">
                    <a16:creationId xmlns:a16="http://schemas.microsoft.com/office/drawing/2014/main" id="{B118537B-5E1F-4DFF-E98D-84F6B4D379D6}"/>
                  </a:ext>
                </a:extLst>
              </p:cNvPr>
              <p:cNvSpPr/>
              <p:nvPr/>
            </p:nvSpPr>
            <p:spPr>
              <a:xfrm>
                <a:off x="1272747" y="5386984"/>
                <a:ext cx="9035629" cy="104103"/>
              </a:xfrm>
              <a:prstGeom prst="flowChartAlternateProcess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28" name="Alternate Process 28">
                <a:extLst>
                  <a:ext uri="{FF2B5EF4-FFF2-40B4-BE49-F238E27FC236}">
                    <a16:creationId xmlns:a16="http://schemas.microsoft.com/office/drawing/2014/main" id="{897E56CA-FA45-1848-1ABC-BD16AF8F54BF}"/>
                  </a:ext>
                </a:extLst>
              </p:cNvPr>
              <p:cNvSpPr/>
              <p:nvPr/>
            </p:nvSpPr>
            <p:spPr>
              <a:xfrm>
                <a:off x="1334532" y="1120005"/>
                <a:ext cx="8746242" cy="160210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AA83857-64FA-7392-9033-48C26E4052B0}"/>
                  </a:ext>
                </a:extLst>
              </p:cNvPr>
              <p:cNvGrpSpPr/>
              <p:nvPr/>
            </p:nvGrpSpPr>
            <p:grpSpPr>
              <a:xfrm>
                <a:off x="8716731" y="2429441"/>
                <a:ext cx="1259287" cy="478508"/>
                <a:chOff x="6882714" y="4048755"/>
                <a:chExt cx="1645053" cy="642264"/>
              </a:xfrm>
            </p:grpSpPr>
            <p:grpSp>
              <p:nvGrpSpPr>
                <p:cNvPr id="12302" name="Group 12301">
                  <a:extLst>
                    <a:ext uri="{FF2B5EF4-FFF2-40B4-BE49-F238E27FC236}">
                      <a16:creationId xmlns:a16="http://schemas.microsoft.com/office/drawing/2014/main" id="{AB8D1577-0820-B6FC-3B3E-4AAD98EEFC64}"/>
                    </a:ext>
                  </a:extLst>
                </p:cNvPr>
                <p:cNvGrpSpPr/>
                <p:nvPr/>
              </p:nvGrpSpPr>
              <p:grpSpPr>
                <a:xfrm>
                  <a:off x="6882714" y="4053016"/>
                  <a:ext cx="983576" cy="638003"/>
                  <a:chOff x="6882714" y="4053016"/>
                  <a:chExt cx="983576" cy="638003"/>
                </a:xfrm>
              </p:grpSpPr>
              <p:cxnSp>
                <p:nvCxnSpPr>
                  <p:cNvPr id="12309" name="Straight Connector 12308">
                    <a:extLst>
                      <a:ext uri="{FF2B5EF4-FFF2-40B4-BE49-F238E27FC236}">
                        <a16:creationId xmlns:a16="http://schemas.microsoft.com/office/drawing/2014/main" id="{44315FB2-86C9-7B83-AAE0-D5A3E43F1E6F}"/>
                      </a:ext>
                    </a:extLst>
                  </p:cNvPr>
                  <p:cNvCxnSpPr/>
                  <p:nvPr/>
                </p:nvCxnSpPr>
                <p:spPr>
                  <a:xfrm>
                    <a:off x="6882714" y="4382388"/>
                    <a:ext cx="37070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10" name="Straight Connector 12309">
                    <a:extLst>
                      <a:ext uri="{FF2B5EF4-FFF2-40B4-BE49-F238E27FC236}">
                        <a16:creationId xmlns:a16="http://schemas.microsoft.com/office/drawing/2014/main" id="{B7E9BD2F-C84B-41E0-115D-7430565DB2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41059" y="4053016"/>
                    <a:ext cx="133443" cy="33761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11" name="Straight Connector 12310">
                    <a:extLst>
                      <a:ext uri="{FF2B5EF4-FFF2-40B4-BE49-F238E27FC236}">
                        <a16:creationId xmlns:a16="http://schemas.microsoft.com/office/drawing/2014/main" id="{CDF941AF-E504-4340-7821-02C82D09B1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74502" y="4053016"/>
                    <a:ext cx="0" cy="63800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12" name="Straight Connector 12311">
                    <a:extLst>
                      <a:ext uri="{FF2B5EF4-FFF2-40B4-BE49-F238E27FC236}">
                        <a16:creationId xmlns:a16="http://schemas.microsoft.com/office/drawing/2014/main" id="{D01A3417-A4B5-9BA1-B02A-EEE8962E5F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374502" y="4372017"/>
                    <a:ext cx="121086" cy="31900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13" name="Straight Connector 12312">
                    <a:extLst>
                      <a:ext uri="{FF2B5EF4-FFF2-40B4-BE49-F238E27FC236}">
                        <a16:creationId xmlns:a16="http://schemas.microsoft.com/office/drawing/2014/main" id="{626D618A-6E3F-B337-3E21-8EEA503483FB}"/>
                      </a:ext>
                    </a:extLst>
                  </p:cNvPr>
                  <p:cNvCxnSpPr/>
                  <p:nvPr/>
                </p:nvCxnSpPr>
                <p:spPr>
                  <a:xfrm>
                    <a:off x="7495588" y="4378130"/>
                    <a:ext cx="37070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303" name="Group 12302">
                  <a:extLst>
                    <a:ext uri="{FF2B5EF4-FFF2-40B4-BE49-F238E27FC236}">
                      <a16:creationId xmlns:a16="http://schemas.microsoft.com/office/drawing/2014/main" id="{547E1CCD-1A46-5A65-09A3-9C57DE050CAB}"/>
                    </a:ext>
                  </a:extLst>
                </p:cNvPr>
                <p:cNvGrpSpPr/>
                <p:nvPr/>
              </p:nvGrpSpPr>
              <p:grpSpPr>
                <a:xfrm>
                  <a:off x="7544191" y="4048755"/>
                  <a:ext cx="983576" cy="638003"/>
                  <a:chOff x="6882714" y="4053016"/>
                  <a:chExt cx="983576" cy="638003"/>
                </a:xfrm>
              </p:grpSpPr>
              <p:cxnSp>
                <p:nvCxnSpPr>
                  <p:cNvPr id="12304" name="Straight Connector 12303">
                    <a:extLst>
                      <a:ext uri="{FF2B5EF4-FFF2-40B4-BE49-F238E27FC236}">
                        <a16:creationId xmlns:a16="http://schemas.microsoft.com/office/drawing/2014/main" id="{3FCDFDE8-95B2-9C8B-B519-679F0133601E}"/>
                      </a:ext>
                    </a:extLst>
                  </p:cNvPr>
                  <p:cNvCxnSpPr/>
                  <p:nvPr/>
                </p:nvCxnSpPr>
                <p:spPr>
                  <a:xfrm>
                    <a:off x="6882714" y="4382388"/>
                    <a:ext cx="37070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05" name="Straight Connector 12304">
                    <a:extLst>
                      <a:ext uri="{FF2B5EF4-FFF2-40B4-BE49-F238E27FC236}">
                        <a16:creationId xmlns:a16="http://schemas.microsoft.com/office/drawing/2014/main" id="{6F68E3B3-A677-34AC-6F6F-C2EAAE704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41059" y="4053016"/>
                    <a:ext cx="133443" cy="33761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06" name="Straight Connector 12305">
                    <a:extLst>
                      <a:ext uri="{FF2B5EF4-FFF2-40B4-BE49-F238E27FC236}">
                        <a16:creationId xmlns:a16="http://schemas.microsoft.com/office/drawing/2014/main" id="{2B5C7E31-F7D8-85F4-005E-31C665353E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74502" y="4053016"/>
                    <a:ext cx="0" cy="63800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07" name="Straight Connector 12306">
                    <a:extLst>
                      <a:ext uri="{FF2B5EF4-FFF2-40B4-BE49-F238E27FC236}">
                        <a16:creationId xmlns:a16="http://schemas.microsoft.com/office/drawing/2014/main" id="{F8E60C2B-E9C4-C38D-05DE-C8FF4B22EC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374502" y="4372017"/>
                    <a:ext cx="121086" cy="31900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08" name="Straight Connector 12307">
                    <a:extLst>
                      <a:ext uri="{FF2B5EF4-FFF2-40B4-BE49-F238E27FC236}">
                        <a16:creationId xmlns:a16="http://schemas.microsoft.com/office/drawing/2014/main" id="{78BD50AC-91A7-22A3-2C93-CD1DCABA4DFC}"/>
                      </a:ext>
                    </a:extLst>
                  </p:cNvPr>
                  <p:cNvCxnSpPr/>
                  <p:nvPr/>
                </p:nvCxnSpPr>
                <p:spPr>
                  <a:xfrm>
                    <a:off x="7495588" y="4378130"/>
                    <a:ext cx="37070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0B74782-DEAE-22FE-0EE9-CF1E65DC0B9B}"/>
                  </a:ext>
                </a:extLst>
              </p:cNvPr>
              <p:cNvGrpSpPr/>
              <p:nvPr/>
            </p:nvGrpSpPr>
            <p:grpSpPr>
              <a:xfrm>
                <a:off x="8716731" y="4754104"/>
                <a:ext cx="1259287" cy="478508"/>
                <a:chOff x="6882714" y="4048755"/>
                <a:chExt cx="1645053" cy="642264"/>
              </a:xfrm>
            </p:grpSpPr>
            <p:grpSp>
              <p:nvGrpSpPr>
                <p:cNvPr id="12289" name="Group 12288">
                  <a:extLst>
                    <a:ext uri="{FF2B5EF4-FFF2-40B4-BE49-F238E27FC236}">
                      <a16:creationId xmlns:a16="http://schemas.microsoft.com/office/drawing/2014/main" id="{79C6AF57-2562-8FE0-528A-CA070F86AD6D}"/>
                    </a:ext>
                  </a:extLst>
                </p:cNvPr>
                <p:cNvGrpSpPr/>
                <p:nvPr/>
              </p:nvGrpSpPr>
              <p:grpSpPr>
                <a:xfrm>
                  <a:off x="6882714" y="4053016"/>
                  <a:ext cx="983576" cy="638003"/>
                  <a:chOff x="6882714" y="4053016"/>
                  <a:chExt cx="983576" cy="638003"/>
                </a:xfrm>
              </p:grpSpPr>
              <p:cxnSp>
                <p:nvCxnSpPr>
                  <p:cNvPr id="12297" name="Straight Connector 12296">
                    <a:extLst>
                      <a:ext uri="{FF2B5EF4-FFF2-40B4-BE49-F238E27FC236}">
                        <a16:creationId xmlns:a16="http://schemas.microsoft.com/office/drawing/2014/main" id="{B0B5E370-54BA-63BC-3124-698BCA1289A1}"/>
                      </a:ext>
                    </a:extLst>
                  </p:cNvPr>
                  <p:cNvCxnSpPr/>
                  <p:nvPr/>
                </p:nvCxnSpPr>
                <p:spPr>
                  <a:xfrm>
                    <a:off x="6882714" y="4382388"/>
                    <a:ext cx="37070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98" name="Straight Connector 12297">
                    <a:extLst>
                      <a:ext uri="{FF2B5EF4-FFF2-40B4-BE49-F238E27FC236}">
                        <a16:creationId xmlns:a16="http://schemas.microsoft.com/office/drawing/2014/main" id="{B68A3CDF-9595-2546-97A3-7A5E2C3535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41059" y="4053016"/>
                    <a:ext cx="133443" cy="33761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99" name="Straight Connector 12298">
                    <a:extLst>
                      <a:ext uri="{FF2B5EF4-FFF2-40B4-BE49-F238E27FC236}">
                        <a16:creationId xmlns:a16="http://schemas.microsoft.com/office/drawing/2014/main" id="{16D30057-3AC5-8393-7460-1D09C20B8A4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74502" y="4053016"/>
                    <a:ext cx="0" cy="63800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00" name="Straight Connector 12299">
                    <a:extLst>
                      <a:ext uri="{FF2B5EF4-FFF2-40B4-BE49-F238E27FC236}">
                        <a16:creationId xmlns:a16="http://schemas.microsoft.com/office/drawing/2014/main" id="{51C8DE4D-8ABD-AE88-675E-B2B4889B5E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374502" y="4372017"/>
                    <a:ext cx="121086" cy="31900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01" name="Straight Connector 12300">
                    <a:extLst>
                      <a:ext uri="{FF2B5EF4-FFF2-40B4-BE49-F238E27FC236}">
                        <a16:creationId xmlns:a16="http://schemas.microsoft.com/office/drawing/2014/main" id="{A2FDADC6-ECF2-6BAD-5F98-8C07F42E67DA}"/>
                      </a:ext>
                    </a:extLst>
                  </p:cNvPr>
                  <p:cNvCxnSpPr/>
                  <p:nvPr/>
                </p:nvCxnSpPr>
                <p:spPr>
                  <a:xfrm>
                    <a:off x="7495588" y="4378130"/>
                    <a:ext cx="37070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290" name="Group 12289">
                  <a:extLst>
                    <a:ext uri="{FF2B5EF4-FFF2-40B4-BE49-F238E27FC236}">
                      <a16:creationId xmlns:a16="http://schemas.microsoft.com/office/drawing/2014/main" id="{33D89502-987F-57C3-814E-B357CF630B83}"/>
                    </a:ext>
                  </a:extLst>
                </p:cNvPr>
                <p:cNvGrpSpPr/>
                <p:nvPr/>
              </p:nvGrpSpPr>
              <p:grpSpPr>
                <a:xfrm>
                  <a:off x="7544191" y="4048755"/>
                  <a:ext cx="983576" cy="638003"/>
                  <a:chOff x="6882714" y="4053016"/>
                  <a:chExt cx="983576" cy="638003"/>
                </a:xfrm>
              </p:grpSpPr>
              <p:cxnSp>
                <p:nvCxnSpPr>
                  <p:cNvPr id="12292" name="Straight Connector 12291">
                    <a:extLst>
                      <a:ext uri="{FF2B5EF4-FFF2-40B4-BE49-F238E27FC236}">
                        <a16:creationId xmlns:a16="http://schemas.microsoft.com/office/drawing/2014/main" id="{D39035AF-BA43-2EC5-E732-64BF6BD6DEE5}"/>
                      </a:ext>
                    </a:extLst>
                  </p:cNvPr>
                  <p:cNvCxnSpPr/>
                  <p:nvPr/>
                </p:nvCxnSpPr>
                <p:spPr>
                  <a:xfrm>
                    <a:off x="6882714" y="4382388"/>
                    <a:ext cx="37070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93" name="Straight Connector 12292">
                    <a:extLst>
                      <a:ext uri="{FF2B5EF4-FFF2-40B4-BE49-F238E27FC236}">
                        <a16:creationId xmlns:a16="http://schemas.microsoft.com/office/drawing/2014/main" id="{D971A26C-0F06-2CE4-1912-90E01BEC3F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241059" y="4053016"/>
                    <a:ext cx="133443" cy="33761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94" name="Straight Connector 12293">
                    <a:extLst>
                      <a:ext uri="{FF2B5EF4-FFF2-40B4-BE49-F238E27FC236}">
                        <a16:creationId xmlns:a16="http://schemas.microsoft.com/office/drawing/2014/main" id="{204231CB-56DB-0DFB-A34D-0D96991BBA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374502" y="4053016"/>
                    <a:ext cx="0" cy="638003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95" name="Straight Connector 12294">
                    <a:extLst>
                      <a:ext uri="{FF2B5EF4-FFF2-40B4-BE49-F238E27FC236}">
                        <a16:creationId xmlns:a16="http://schemas.microsoft.com/office/drawing/2014/main" id="{A30AF7BE-AB93-BD8A-4445-6967EDAC18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7374502" y="4372017"/>
                    <a:ext cx="121086" cy="319002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96" name="Straight Connector 12295">
                    <a:extLst>
                      <a:ext uri="{FF2B5EF4-FFF2-40B4-BE49-F238E27FC236}">
                        <a16:creationId xmlns:a16="http://schemas.microsoft.com/office/drawing/2014/main" id="{8E130243-09AC-2789-006F-11CF7628E389}"/>
                      </a:ext>
                    </a:extLst>
                  </p:cNvPr>
                  <p:cNvCxnSpPr/>
                  <p:nvPr/>
                </p:nvCxnSpPr>
                <p:spPr>
                  <a:xfrm>
                    <a:off x="7495588" y="4378130"/>
                    <a:ext cx="370702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1" name="Bevel 107">
                <a:extLst>
                  <a:ext uri="{FF2B5EF4-FFF2-40B4-BE49-F238E27FC236}">
                    <a16:creationId xmlns:a16="http://schemas.microsoft.com/office/drawing/2014/main" id="{B6AE24A0-2015-69E7-25D2-A472B1A73E76}"/>
                  </a:ext>
                </a:extLst>
              </p:cNvPr>
              <p:cNvSpPr/>
              <p:nvPr/>
            </p:nvSpPr>
            <p:spPr>
              <a:xfrm>
                <a:off x="958998" y="3225673"/>
                <a:ext cx="2518212" cy="1182000"/>
              </a:xfrm>
              <a:prstGeom prst="bevel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E8E2F00-EC50-15FC-7CC4-65923D0BF68A}"/>
                  </a:ext>
                </a:extLst>
              </p:cNvPr>
              <p:cNvSpPr/>
              <p:nvPr/>
            </p:nvSpPr>
            <p:spPr>
              <a:xfrm>
                <a:off x="1453797" y="3393672"/>
                <a:ext cx="1388421" cy="830997"/>
              </a:xfrm>
              <a:prstGeom prst="rect">
                <a:avLst/>
              </a:prstGeom>
              <a:noFill/>
            </p:spPr>
            <p:txBody>
              <a:bodyPr wrap="none" lIns="97536" tIns="48768" rIns="97536" bIns="48768">
                <a:spAutoFit/>
              </a:bodyPr>
              <a:lstStyle/>
              <a:p>
                <a:pPr algn="ctr"/>
                <a:r>
                  <a:rPr lang="en-US" sz="256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Graph</a:t>
                </a:r>
              </a:p>
              <a:p>
                <a:pPr algn="ctr"/>
                <a:r>
                  <a:rPr lang="en-US" sz="256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Networks</a:t>
                </a:r>
              </a:p>
            </p:txBody>
          </p:sp>
          <p:sp>
            <p:nvSpPr>
              <p:cNvPr id="33" name="Bevel 110">
                <a:extLst>
                  <a:ext uri="{FF2B5EF4-FFF2-40B4-BE49-F238E27FC236}">
                    <a16:creationId xmlns:a16="http://schemas.microsoft.com/office/drawing/2014/main" id="{219C1216-D8E5-E6FA-003D-51D8D8DA9714}"/>
                  </a:ext>
                </a:extLst>
              </p:cNvPr>
              <p:cNvSpPr/>
              <p:nvPr/>
            </p:nvSpPr>
            <p:spPr>
              <a:xfrm>
                <a:off x="4449706" y="3205090"/>
                <a:ext cx="2518212" cy="1182000"/>
              </a:xfrm>
              <a:prstGeom prst="bevel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34" name="Bevel 111">
                <a:extLst>
                  <a:ext uri="{FF2B5EF4-FFF2-40B4-BE49-F238E27FC236}">
                    <a16:creationId xmlns:a16="http://schemas.microsoft.com/office/drawing/2014/main" id="{AFE44948-DF2A-6DE7-F61B-7D98E63CD8FE}"/>
                  </a:ext>
                </a:extLst>
              </p:cNvPr>
              <p:cNvSpPr/>
              <p:nvPr/>
            </p:nvSpPr>
            <p:spPr>
              <a:xfrm>
                <a:off x="8096240" y="3202446"/>
                <a:ext cx="2518212" cy="1182000"/>
              </a:xfrm>
              <a:prstGeom prst="bevel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A0367A-8361-FBA3-4C45-D24D8D40A3C0}"/>
                  </a:ext>
                </a:extLst>
              </p:cNvPr>
              <p:cNvSpPr/>
              <p:nvPr/>
            </p:nvSpPr>
            <p:spPr>
              <a:xfrm>
                <a:off x="4970688" y="3349045"/>
                <a:ext cx="1451539" cy="830997"/>
              </a:xfrm>
              <a:prstGeom prst="rect">
                <a:avLst/>
              </a:prstGeom>
              <a:noFill/>
            </p:spPr>
            <p:txBody>
              <a:bodyPr wrap="none" lIns="97536" tIns="48768" rIns="97536" bIns="48768">
                <a:spAutoFit/>
              </a:bodyPr>
              <a:lstStyle/>
              <a:p>
                <a:pPr algn="ctr"/>
                <a:r>
                  <a:rPr lang="en-US" sz="256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Neural</a:t>
                </a:r>
              </a:p>
              <a:p>
                <a:pPr algn="ctr"/>
                <a:r>
                  <a:rPr lang="en-US" sz="256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Operators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D5BCED3-B1DE-F41E-2B53-837E6280FE28}"/>
                  </a:ext>
                </a:extLst>
              </p:cNvPr>
              <p:cNvSpPr/>
              <p:nvPr/>
            </p:nvSpPr>
            <p:spPr>
              <a:xfrm>
                <a:off x="8192069" y="3331646"/>
                <a:ext cx="2296122" cy="830997"/>
              </a:xfrm>
              <a:prstGeom prst="rect">
                <a:avLst/>
              </a:prstGeom>
              <a:noFill/>
            </p:spPr>
            <p:txBody>
              <a:bodyPr wrap="none" lIns="97536" tIns="48768" rIns="97536" bIns="48768">
                <a:spAutoFit/>
              </a:bodyPr>
              <a:lstStyle/>
              <a:p>
                <a:pPr algn="ctr"/>
                <a:r>
                  <a:rPr lang="en-US" sz="256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Spiking</a:t>
                </a:r>
              </a:p>
              <a:p>
                <a:pPr algn="ctr"/>
                <a:r>
                  <a:rPr lang="en-US" sz="256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Neural Networks</a:t>
                </a:r>
              </a:p>
            </p:txBody>
          </p:sp>
          <p:sp>
            <p:nvSpPr>
              <p:cNvPr id="37" name="Alternate Process 64">
                <a:extLst>
                  <a:ext uri="{FF2B5EF4-FFF2-40B4-BE49-F238E27FC236}">
                    <a16:creationId xmlns:a16="http://schemas.microsoft.com/office/drawing/2014/main" id="{DF203ED1-344A-4FB0-179E-340DF3E88B10}"/>
                  </a:ext>
                </a:extLst>
              </p:cNvPr>
              <p:cNvSpPr/>
              <p:nvPr/>
            </p:nvSpPr>
            <p:spPr>
              <a:xfrm>
                <a:off x="4507654" y="5581370"/>
                <a:ext cx="2474113" cy="305102"/>
              </a:xfrm>
              <a:prstGeom prst="flowChartAlternateProcess">
                <a:avLst/>
              </a:prstGeom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7" dirty="0">
                    <a:solidFill>
                      <a:schemeClr val="tx1"/>
                    </a:solidFill>
                  </a:rPr>
                  <a:t>leading the path towards</a:t>
                </a:r>
              </a:p>
            </p:txBody>
          </p:sp>
          <p:sp>
            <p:nvSpPr>
              <p:cNvPr id="38" name="Alternate Process 65">
                <a:extLst>
                  <a:ext uri="{FF2B5EF4-FFF2-40B4-BE49-F238E27FC236}">
                    <a16:creationId xmlns:a16="http://schemas.microsoft.com/office/drawing/2014/main" id="{373B71A8-488D-827D-7485-CFC2BFB49D11}"/>
                  </a:ext>
                </a:extLst>
              </p:cNvPr>
              <p:cNvSpPr/>
              <p:nvPr/>
            </p:nvSpPr>
            <p:spPr>
              <a:xfrm>
                <a:off x="3756455" y="5904163"/>
                <a:ext cx="4067010" cy="352068"/>
              </a:xfrm>
              <a:prstGeom prst="flowChartAlternateProcess">
                <a:avLst/>
              </a:prstGeom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560" dirty="0">
                    <a:solidFill>
                      <a:schemeClr val="tx1"/>
                    </a:solidFill>
                  </a:rPr>
                  <a:t>Scalable-Efficient-Accelerated</a:t>
                </a:r>
              </a:p>
            </p:txBody>
          </p:sp>
          <p:sp>
            <p:nvSpPr>
              <p:cNvPr id="39" name="Alternate Process 66">
                <a:extLst>
                  <a:ext uri="{FF2B5EF4-FFF2-40B4-BE49-F238E27FC236}">
                    <a16:creationId xmlns:a16="http://schemas.microsoft.com/office/drawing/2014/main" id="{1EA6479C-7307-8502-C698-B50C7D720B06}"/>
                  </a:ext>
                </a:extLst>
              </p:cNvPr>
              <p:cNvSpPr/>
              <p:nvPr/>
            </p:nvSpPr>
            <p:spPr>
              <a:xfrm>
                <a:off x="2940912" y="6261840"/>
                <a:ext cx="5775820" cy="448819"/>
              </a:xfrm>
              <a:prstGeom prst="flowChartAlternateProcess">
                <a:avLst/>
              </a:prstGeom>
              <a:solidFill>
                <a:schemeClr val="bg1"/>
              </a:solidFill>
              <a:effectLst>
                <a:glow rad="63500">
                  <a:schemeClr val="accent6">
                    <a:satMod val="175000"/>
                    <a:alpha val="40000"/>
                  </a:schemeClr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560" dirty="0">
                    <a:solidFill>
                      <a:schemeClr val="tx1"/>
                    </a:solidFill>
                  </a:rPr>
                  <a:t>Causal Reasoning Operators-Graphs-Spikes 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3804184-3B26-A2F6-F55E-E3EA3CCE6D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5"/>
              <a:stretch>
                <a:fillRect/>
              </a:stretch>
            </p:blipFill>
            <p:spPr>
              <a:xfrm>
                <a:off x="1465306" y="1623627"/>
                <a:ext cx="2170176" cy="18084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151C093-05F8-F133-57F7-8FF2E7F1357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8086259" y="1607861"/>
                <a:ext cx="1808480" cy="18288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31220219-D76E-86CE-3AFE-E0EE99D2B0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/>
              <a:stretch>
                <a:fillRect/>
              </a:stretch>
            </p:blipFill>
            <p:spPr>
              <a:xfrm>
                <a:off x="4616324" y="1603617"/>
                <a:ext cx="2460752" cy="231648"/>
              </a:xfrm>
              <a:prstGeom prst="rect">
                <a:avLst/>
              </a:prstGeom>
            </p:spPr>
          </p:pic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8C7D2AC-853E-0511-892C-E158862D4D80}"/>
                  </a:ext>
                </a:extLst>
              </p:cNvPr>
              <p:cNvGrpSpPr/>
              <p:nvPr/>
            </p:nvGrpSpPr>
            <p:grpSpPr>
              <a:xfrm>
                <a:off x="5562381" y="139051"/>
                <a:ext cx="414085" cy="426278"/>
                <a:chOff x="2989755" y="1927654"/>
                <a:chExt cx="2874755" cy="2727711"/>
              </a:xfrm>
            </p:grpSpPr>
            <p:grpSp>
              <p:nvGrpSpPr>
                <p:cNvPr id="12657" name="Group 12656">
                  <a:extLst>
                    <a:ext uri="{FF2B5EF4-FFF2-40B4-BE49-F238E27FC236}">
                      <a16:creationId xmlns:a16="http://schemas.microsoft.com/office/drawing/2014/main" id="{F646C63F-386D-6D47-ADDC-A75007BD1C91}"/>
                    </a:ext>
                  </a:extLst>
                </p:cNvPr>
                <p:cNvGrpSpPr/>
                <p:nvPr/>
              </p:nvGrpSpPr>
              <p:grpSpPr>
                <a:xfrm>
                  <a:off x="3323968" y="2248930"/>
                  <a:ext cx="2224216" cy="2075935"/>
                  <a:chOff x="3323968" y="2248930"/>
                  <a:chExt cx="2224216" cy="2075935"/>
                </a:xfrm>
              </p:grpSpPr>
              <p:sp>
                <p:nvSpPr>
                  <p:cNvPr id="12670" name="Oval 12669">
                    <a:extLst>
                      <a:ext uri="{FF2B5EF4-FFF2-40B4-BE49-F238E27FC236}">
                        <a16:creationId xmlns:a16="http://schemas.microsoft.com/office/drawing/2014/main" id="{8D29BC79-CA13-DC13-767B-D8F9639EC966}"/>
                      </a:ext>
                    </a:extLst>
                  </p:cNvPr>
                  <p:cNvSpPr/>
                  <p:nvPr/>
                </p:nvSpPr>
                <p:spPr>
                  <a:xfrm>
                    <a:off x="3323968" y="2248930"/>
                    <a:ext cx="2224216" cy="2075935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840" dirty="0"/>
                  </a:p>
                </p:txBody>
              </p:sp>
              <p:sp>
                <p:nvSpPr>
                  <p:cNvPr id="12671" name="Oval 12670">
                    <a:extLst>
                      <a:ext uri="{FF2B5EF4-FFF2-40B4-BE49-F238E27FC236}">
                        <a16:creationId xmlns:a16="http://schemas.microsoft.com/office/drawing/2014/main" id="{260071FA-6837-1DB8-7058-856C566DB852}"/>
                      </a:ext>
                    </a:extLst>
                  </p:cNvPr>
                  <p:cNvSpPr/>
                  <p:nvPr/>
                </p:nvSpPr>
                <p:spPr>
                  <a:xfrm>
                    <a:off x="4217775" y="3033584"/>
                    <a:ext cx="403653" cy="39541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840" dirty="0"/>
                  </a:p>
                </p:txBody>
              </p:sp>
              <p:sp>
                <p:nvSpPr>
                  <p:cNvPr id="12288" name="Oval 12287">
                    <a:extLst>
                      <a:ext uri="{FF2B5EF4-FFF2-40B4-BE49-F238E27FC236}">
                        <a16:creationId xmlns:a16="http://schemas.microsoft.com/office/drawing/2014/main" id="{7D6691EE-6A6B-D3FF-DFC5-757D003AAA35}"/>
                      </a:ext>
                    </a:extLst>
                  </p:cNvPr>
                  <p:cNvSpPr/>
                  <p:nvPr/>
                </p:nvSpPr>
                <p:spPr>
                  <a:xfrm>
                    <a:off x="3464011" y="2364257"/>
                    <a:ext cx="1923532" cy="1812326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3840" dirty="0"/>
                  </a:p>
                </p:txBody>
              </p:sp>
            </p:grpSp>
            <p:sp>
              <p:nvSpPr>
                <p:cNvPr id="12658" name="Trapezoid 12657">
                  <a:extLst>
                    <a:ext uri="{FF2B5EF4-FFF2-40B4-BE49-F238E27FC236}">
                      <a16:creationId xmlns:a16="http://schemas.microsoft.com/office/drawing/2014/main" id="{3EF087A4-2EF0-5D72-545E-0B251809FB52}"/>
                    </a:ext>
                  </a:extLst>
                </p:cNvPr>
                <p:cNvSpPr/>
                <p:nvPr/>
              </p:nvSpPr>
              <p:spPr>
                <a:xfrm>
                  <a:off x="4281616" y="1927654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59" name="Trapezoid 12658">
                  <a:extLst>
                    <a:ext uri="{FF2B5EF4-FFF2-40B4-BE49-F238E27FC236}">
                      <a16:creationId xmlns:a16="http://schemas.microsoft.com/office/drawing/2014/main" id="{8539207C-F10D-688D-4A9C-98F164274E8F}"/>
                    </a:ext>
                  </a:extLst>
                </p:cNvPr>
                <p:cNvSpPr/>
                <p:nvPr/>
              </p:nvSpPr>
              <p:spPr>
                <a:xfrm rot="1801864">
                  <a:off x="4914899" y="2075934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0" name="Trapezoid 12659">
                  <a:extLst>
                    <a:ext uri="{FF2B5EF4-FFF2-40B4-BE49-F238E27FC236}">
                      <a16:creationId xmlns:a16="http://schemas.microsoft.com/office/drawing/2014/main" id="{A5A35AF2-D9E6-70F4-6DCB-135802EA12F5}"/>
                    </a:ext>
                  </a:extLst>
                </p:cNvPr>
                <p:cNvSpPr/>
                <p:nvPr/>
              </p:nvSpPr>
              <p:spPr>
                <a:xfrm rot="3390822">
                  <a:off x="5387546" y="2493251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1" name="Trapezoid 12660">
                  <a:extLst>
                    <a:ext uri="{FF2B5EF4-FFF2-40B4-BE49-F238E27FC236}">
                      <a16:creationId xmlns:a16="http://schemas.microsoft.com/office/drawing/2014/main" id="{40242ECA-3D71-194E-EA44-B779621D6D7E}"/>
                    </a:ext>
                  </a:extLst>
                </p:cNvPr>
                <p:cNvSpPr/>
                <p:nvPr/>
              </p:nvSpPr>
              <p:spPr>
                <a:xfrm rot="4918127">
                  <a:off x="5565887" y="3014037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2" name="Trapezoid 12661">
                  <a:extLst>
                    <a:ext uri="{FF2B5EF4-FFF2-40B4-BE49-F238E27FC236}">
                      <a16:creationId xmlns:a16="http://schemas.microsoft.com/office/drawing/2014/main" id="{47D6C96A-ECE4-3AAA-6494-6A8E940D0582}"/>
                    </a:ext>
                  </a:extLst>
                </p:cNvPr>
                <p:cNvSpPr/>
                <p:nvPr/>
              </p:nvSpPr>
              <p:spPr>
                <a:xfrm rot="7014301">
                  <a:off x="5454478" y="3641475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3" name="Trapezoid 12662">
                  <a:extLst>
                    <a:ext uri="{FF2B5EF4-FFF2-40B4-BE49-F238E27FC236}">
                      <a16:creationId xmlns:a16="http://schemas.microsoft.com/office/drawing/2014/main" id="{0B5EA7F0-2B13-A246-634A-E93920A718D0}"/>
                    </a:ext>
                  </a:extLst>
                </p:cNvPr>
                <p:cNvSpPr/>
                <p:nvPr/>
              </p:nvSpPr>
              <p:spPr>
                <a:xfrm rot="16006468">
                  <a:off x="3012408" y="3188506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4" name="Trapezoid 12663">
                  <a:extLst>
                    <a:ext uri="{FF2B5EF4-FFF2-40B4-BE49-F238E27FC236}">
                      <a16:creationId xmlns:a16="http://schemas.microsoft.com/office/drawing/2014/main" id="{FB684DD8-E375-3603-0D06-9978D0C83B39}"/>
                    </a:ext>
                  </a:extLst>
                </p:cNvPr>
                <p:cNvSpPr/>
                <p:nvPr/>
              </p:nvSpPr>
              <p:spPr>
                <a:xfrm rot="18160073">
                  <a:off x="3164951" y="2562715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5" name="Trapezoid 12664">
                  <a:extLst>
                    <a:ext uri="{FF2B5EF4-FFF2-40B4-BE49-F238E27FC236}">
                      <a16:creationId xmlns:a16="http://schemas.microsoft.com/office/drawing/2014/main" id="{86A40D20-C826-B740-5D6C-BADE0F5D55F6}"/>
                    </a:ext>
                  </a:extLst>
                </p:cNvPr>
                <p:cNvSpPr/>
                <p:nvPr/>
              </p:nvSpPr>
              <p:spPr>
                <a:xfrm rot="19749031">
                  <a:off x="3603570" y="2109767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6" name="Trapezoid 12665">
                  <a:extLst>
                    <a:ext uri="{FF2B5EF4-FFF2-40B4-BE49-F238E27FC236}">
                      <a16:creationId xmlns:a16="http://schemas.microsoft.com/office/drawing/2014/main" id="{ED81F9D1-470E-70D8-3E0F-AF2A8202162A}"/>
                    </a:ext>
                  </a:extLst>
                </p:cNvPr>
                <p:cNvSpPr/>
                <p:nvPr/>
              </p:nvSpPr>
              <p:spPr>
                <a:xfrm rot="14286689">
                  <a:off x="3217627" y="3758788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7" name="Trapezoid 12666">
                  <a:extLst>
                    <a:ext uri="{FF2B5EF4-FFF2-40B4-BE49-F238E27FC236}">
                      <a16:creationId xmlns:a16="http://schemas.microsoft.com/office/drawing/2014/main" id="{0E0C5ED9-B860-890D-B083-EE10F55E3FB8}"/>
                    </a:ext>
                  </a:extLst>
                </p:cNvPr>
                <p:cNvSpPr/>
                <p:nvPr/>
              </p:nvSpPr>
              <p:spPr>
                <a:xfrm rot="12714328">
                  <a:off x="3627303" y="4151870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8" name="Trapezoid 12667">
                  <a:extLst>
                    <a:ext uri="{FF2B5EF4-FFF2-40B4-BE49-F238E27FC236}">
                      <a16:creationId xmlns:a16="http://schemas.microsoft.com/office/drawing/2014/main" id="{0FC690DC-D592-E407-08B8-D9166B67FE11}"/>
                    </a:ext>
                  </a:extLst>
                </p:cNvPr>
                <p:cNvSpPr/>
                <p:nvPr/>
              </p:nvSpPr>
              <p:spPr>
                <a:xfrm rot="10800000">
                  <a:off x="4272020" y="4334089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69" name="Trapezoid 12668">
                  <a:extLst>
                    <a:ext uri="{FF2B5EF4-FFF2-40B4-BE49-F238E27FC236}">
                      <a16:creationId xmlns:a16="http://schemas.microsoft.com/office/drawing/2014/main" id="{62B3FE6E-DD4A-908F-FBC4-7C4818AFA98E}"/>
                    </a:ext>
                  </a:extLst>
                </p:cNvPr>
                <p:cNvSpPr/>
                <p:nvPr/>
              </p:nvSpPr>
              <p:spPr>
                <a:xfrm rot="8959214">
                  <a:off x="4997210" y="4132579"/>
                  <a:ext cx="275970" cy="321276"/>
                </a:xfrm>
                <a:prstGeom prst="trapezoid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09968F7-0847-8B32-C66C-76099E85AF43}"/>
                  </a:ext>
                </a:extLst>
              </p:cNvPr>
              <p:cNvSpPr/>
              <p:nvPr/>
            </p:nvSpPr>
            <p:spPr>
              <a:xfrm>
                <a:off x="5604092" y="1187775"/>
                <a:ext cx="184727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7536" tIns="48768" rIns="97536" bIns="48768">
                <a:spAutoFit/>
              </a:bodyPr>
              <a:lstStyle/>
              <a:p>
                <a:pPr algn="ctr"/>
                <a:endParaRPr lang="en-US" sz="576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127000">
                      <a:schemeClr val="tx1"/>
                    </a:glow>
                    <a:outerShdw dist="38100" dir="2700000" algn="tl" rotWithShape="0">
                      <a:schemeClr val="accent2"/>
                    </a:outerShdw>
                  </a:effectLst>
                </a:endParaRPr>
              </a:p>
            </p:txBody>
          </p:sp>
          <p:sp>
            <p:nvSpPr>
              <p:cNvPr id="45" name="Left-Right Arrow 7">
                <a:extLst>
                  <a:ext uri="{FF2B5EF4-FFF2-40B4-BE49-F238E27FC236}">
                    <a16:creationId xmlns:a16="http://schemas.microsoft.com/office/drawing/2014/main" id="{25DD4A64-448C-53FD-7126-64C315C113C6}"/>
                  </a:ext>
                </a:extLst>
              </p:cNvPr>
              <p:cNvSpPr/>
              <p:nvPr/>
            </p:nvSpPr>
            <p:spPr>
              <a:xfrm>
                <a:off x="3620528" y="3669957"/>
                <a:ext cx="654908" cy="21006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46" name="Left-Right Arrow 93">
                <a:extLst>
                  <a:ext uri="{FF2B5EF4-FFF2-40B4-BE49-F238E27FC236}">
                    <a16:creationId xmlns:a16="http://schemas.microsoft.com/office/drawing/2014/main" id="{75A3527E-9C1E-084F-8221-2571FFA53828}"/>
                  </a:ext>
                </a:extLst>
              </p:cNvPr>
              <p:cNvSpPr/>
              <p:nvPr/>
            </p:nvSpPr>
            <p:spPr>
              <a:xfrm>
                <a:off x="7168556" y="3649791"/>
                <a:ext cx="654908" cy="21006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40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6C83F82-503F-855E-1294-EFEC26F39F20}"/>
                  </a:ext>
                </a:extLst>
              </p:cNvPr>
              <p:cNvSpPr/>
              <p:nvPr/>
            </p:nvSpPr>
            <p:spPr>
              <a:xfrm>
                <a:off x="4752708" y="523631"/>
                <a:ext cx="2135320" cy="584716"/>
              </a:xfrm>
              <a:prstGeom prst="rect">
                <a:avLst/>
              </a:prstGeom>
              <a:noFill/>
            </p:spPr>
            <p:txBody>
              <a:bodyPr wrap="none" lIns="97536" tIns="48768" rIns="97536" bIns="48768">
                <a:spAutoFit/>
              </a:bodyPr>
              <a:lstStyle/>
              <a:p>
                <a:pPr algn="ctr"/>
                <a:r>
                  <a:rPr lang="en-US" sz="3413" b="1" dirty="0">
                    <a:ln w="10160">
                      <a:solidFill>
                        <a:schemeClr val="accent5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SEA-CROGS</a:t>
                </a: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D94DA51E-5612-72AE-7B75-24093815F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6889" y="1952369"/>
                <a:ext cx="874624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4AC084A-7E8F-D786-6D70-171FAD8AB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6147" y="1474574"/>
                <a:ext cx="874624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282C6CA-0234-C8F2-7928-B86418153220}"/>
                  </a:ext>
                </a:extLst>
              </p:cNvPr>
              <p:cNvGrpSpPr/>
              <p:nvPr/>
            </p:nvGrpSpPr>
            <p:grpSpPr>
              <a:xfrm>
                <a:off x="1654928" y="2447325"/>
                <a:ext cx="844826" cy="655834"/>
                <a:chOff x="1771136" y="963828"/>
                <a:chExt cx="2063578" cy="1840283"/>
              </a:xfrm>
            </p:grpSpPr>
            <p:sp>
              <p:nvSpPr>
                <p:cNvPr id="12640" name="Oval 12639">
                  <a:extLst>
                    <a:ext uri="{FF2B5EF4-FFF2-40B4-BE49-F238E27FC236}">
                      <a16:creationId xmlns:a16="http://schemas.microsoft.com/office/drawing/2014/main" id="{FB881546-F0CC-5AF8-6037-A8C8D4AA4400}"/>
                    </a:ext>
                  </a:extLst>
                </p:cNvPr>
                <p:cNvSpPr/>
                <p:nvPr/>
              </p:nvSpPr>
              <p:spPr>
                <a:xfrm>
                  <a:off x="2347784" y="1186249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41" name="Oval 12640">
                  <a:extLst>
                    <a:ext uri="{FF2B5EF4-FFF2-40B4-BE49-F238E27FC236}">
                      <a16:creationId xmlns:a16="http://schemas.microsoft.com/office/drawing/2014/main" id="{A164C29B-102B-9AB7-0144-0D8EC9B5F2F5}"/>
                    </a:ext>
                  </a:extLst>
                </p:cNvPr>
                <p:cNvSpPr/>
                <p:nvPr/>
              </p:nvSpPr>
              <p:spPr>
                <a:xfrm>
                  <a:off x="1771136" y="1696995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42" name="Oval 12641">
                  <a:extLst>
                    <a:ext uri="{FF2B5EF4-FFF2-40B4-BE49-F238E27FC236}">
                      <a16:creationId xmlns:a16="http://schemas.microsoft.com/office/drawing/2014/main" id="{53615F64-ACB0-8751-A735-24E81D94E433}"/>
                    </a:ext>
                  </a:extLst>
                </p:cNvPr>
                <p:cNvSpPr/>
                <p:nvPr/>
              </p:nvSpPr>
              <p:spPr>
                <a:xfrm>
                  <a:off x="2496065" y="2067698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43" name="Oval 12642">
                  <a:extLst>
                    <a:ext uri="{FF2B5EF4-FFF2-40B4-BE49-F238E27FC236}">
                      <a16:creationId xmlns:a16="http://schemas.microsoft.com/office/drawing/2014/main" id="{2F3EA4B3-444F-B82D-292A-AD57FF493051}"/>
                    </a:ext>
                  </a:extLst>
                </p:cNvPr>
                <p:cNvSpPr/>
                <p:nvPr/>
              </p:nvSpPr>
              <p:spPr>
                <a:xfrm>
                  <a:off x="3389870" y="963828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44" name="Oval 12643">
                  <a:extLst>
                    <a:ext uri="{FF2B5EF4-FFF2-40B4-BE49-F238E27FC236}">
                      <a16:creationId xmlns:a16="http://schemas.microsoft.com/office/drawing/2014/main" id="{370E3165-C14F-BEFE-1918-8F2FD07E1DDF}"/>
                    </a:ext>
                  </a:extLst>
                </p:cNvPr>
                <p:cNvSpPr/>
                <p:nvPr/>
              </p:nvSpPr>
              <p:spPr>
                <a:xfrm>
                  <a:off x="3686433" y="2586681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45" name="Oval 12644">
                  <a:extLst>
                    <a:ext uri="{FF2B5EF4-FFF2-40B4-BE49-F238E27FC236}">
                      <a16:creationId xmlns:a16="http://schemas.microsoft.com/office/drawing/2014/main" id="{5C0E8AA3-1007-67DD-1CFD-258399140D8D}"/>
                    </a:ext>
                  </a:extLst>
                </p:cNvPr>
                <p:cNvSpPr/>
                <p:nvPr/>
              </p:nvSpPr>
              <p:spPr>
                <a:xfrm>
                  <a:off x="3612292" y="1622854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cxnSp>
              <p:nvCxnSpPr>
                <p:cNvPr id="12646" name="Straight Connector 12645">
                  <a:extLst>
                    <a:ext uri="{FF2B5EF4-FFF2-40B4-BE49-F238E27FC236}">
                      <a16:creationId xmlns:a16="http://schemas.microsoft.com/office/drawing/2014/main" id="{AAD9E3E3-D6E3-AC51-EA33-C3863860A0AC}"/>
                    </a:ext>
                  </a:extLst>
                </p:cNvPr>
                <p:cNvCxnSpPr>
                  <a:stCxn id="12641" idx="7"/>
                  <a:endCxn id="12640" idx="3"/>
                </p:cNvCxnSpPr>
                <p:nvPr/>
              </p:nvCxnSpPr>
              <p:spPr>
                <a:xfrm flipV="1">
                  <a:off x="1897702" y="1323361"/>
                  <a:ext cx="471797" cy="3971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47" name="Straight Connector 12646">
                  <a:extLst>
                    <a:ext uri="{FF2B5EF4-FFF2-40B4-BE49-F238E27FC236}">
                      <a16:creationId xmlns:a16="http://schemas.microsoft.com/office/drawing/2014/main" id="{02649AFA-A059-2DB0-C252-D9DDC4DCB89E}"/>
                    </a:ext>
                  </a:extLst>
                </p:cNvPr>
                <p:cNvCxnSpPr>
                  <a:cxnSpLocks/>
                  <a:stCxn id="12641" idx="5"/>
                  <a:endCxn id="12642" idx="2"/>
                </p:cNvCxnSpPr>
                <p:nvPr/>
              </p:nvCxnSpPr>
              <p:spPr>
                <a:xfrm>
                  <a:off x="1897702" y="1834107"/>
                  <a:ext cx="598363" cy="31391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48" name="Straight Connector 12647">
                  <a:extLst>
                    <a:ext uri="{FF2B5EF4-FFF2-40B4-BE49-F238E27FC236}">
                      <a16:creationId xmlns:a16="http://schemas.microsoft.com/office/drawing/2014/main" id="{348EF139-D146-3BAB-912A-9A9186C6E2D4}"/>
                    </a:ext>
                  </a:extLst>
                </p:cNvPr>
                <p:cNvCxnSpPr>
                  <a:cxnSpLocks/>
                  <a:stCxn id="12644" idx="1"/>
                  <a:endCxn id="12640" idx="6"/>
                </p:cNvCxnSpPr>
                <p:nvPr/>
              </p:nvCxnSpPr>
              <p:spPr>
                <a:xfrm flipH="1" flipV="1">
                  <a:off x="2496065" y="1266568"/>
                  <a:ext cx="1212083" cy="134363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49" name="Straight Connector 12648">
                  <a:extLst>
                    <a:ext uri="{FF2B5EF4-FFF2-40B4-BE49-F238E27FC236}">
                      <a16:creationId xmlns:a16="http://schemas.microsoft.com/office/drawing/2014/main" id="{4FDE3329-BE42-0B57-0CA0-407634810E84}"/>
                    </a:ext>
                  </a:extLst>
                </p:cNvPr>
                <p:cNvCxnSpPr>
                  <a:cxnSpLocks/>
                  <a:stCxn id="12642" idx="7"/>
                  <a:endCxn id="12643" idx="3"/>
                </p:cNvCxnSpPr>
                <p:nvPr/>
              </p:nvCxnSpPr>
              <p:spPr>
                <a:xfrm flipV="1">
                  <a:off x="2622631" y="1100940"/>
                  <a:ext cx="788954" cy="99028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50" name="Straight Connector 12649">
                  <a:extLst>
                    <a:ext uri="{FF2B5EF4-FFF2-40B4-BE49-F238E27FC236}">
                      <a16:creationId xmlns:a16="http://schemas.microsoft.com/office/drawing/2014/main" id="{61D6A390-777E-02E4-D4E5-5C963DACF5E0}"/>
                    </a:ext>
                  </a:extLst>
                </p:cNvPr>
                <p:cNvCxnSpPr>
                  <a:cxnSpLocks/>
                  <a:stCxn id="12645" idx="2"/>
                  <a:endCxn id="12640" idx="6"/>
                </p:cNvCxnSpPr>
                <p:nvPr/>
              </p:nvCxnSpPr>
              <p:spPr>
                <a:xfrm flipH="1" flipV="1">
                  <a:off x="2496065" y="1266568"/>
                  <a:ext cx="1116227" cy="43660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51" name="Straight Connector 12650">
                  <a:extLst>
                    <a:ext uri="{FF2B5EF4-FFF2-40B4-BE49-F238E27FC236}">
                      <a16:creationId xmlns:a16="http://schemas.microsoft.com/office/drawing/2014/main" id="{8EC63083-46D7-D445-E9E5-F9774D75F94C}"/>
                    </a:ext>
                  </a:extLst>
                </p:cNvPr>
                <p:cNvCxnSpPr>
                  <a:cxnSpLocks/>
                  <a:stCxn id="12642" idx="5"/>
                  <a:endCxn id="12645" idx="3"/>
                </p:cNvCxnSpPr>
                <p:nvPr/>
              </p:nvCxnSpPr>
              <p:spPr>
                <a:xfrm flipV="1">
                  <a:off x="2622631" y="1759966"/>
                  <a:ext cx="1011376" cy="44484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52" name="Straight Connector 12651">
                  <a:extLst>
                    <a:ext uri="{FF2B5EF4-FFF2-40B4-BE49-F238E27FC236}">
                      <a16:creationId xmlns:a16="http://schemas.microsoft.com/office/drawing/2014/main" id="{748F6122-1EE2-B064-5315-E9FE9B872D60}"/>
                    </a:ext>
                  </a:extLst>
                </p:cNvPr>
                <p:cNvCxnSpPr>
                  <a:cxnSpLocks/>
                  <a:stCxn id="12644" idx="1"/>
                  <a:endCxn id="12643" idx="4"/>
                </p:cNvCxnSpPr>
                <p:nvPr/>
              </p:nvCxnSpPr>
              <p:spPr>
                <a:xfrm flipH="1" flipV="1">
                  <a:off x="3464011" y="1124465"/>
                  <a:ext cx="244137" cy="148574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53" name="Straight Connector 12652">
                  <a:extLst>
                    <a:ext uri="{FF2B5EF4-FFF2-40B4-BE49-F238E27FC236}">
                      <a16:creationId xmlns:a16="http://schemas.microsoft.com/office/drawing/2014/main" id="{8AA5AA9D-EB91-2BC1-40C6-FF60F53C1E99}"/>
                    </a:ext>
                  </a:extLst>
                </p:cNvPr>
                <p:cNvCxnSpPr>
                  <a:cxnSpLocks/>
                  <a:stCxn id="12642" idx="5"/>
                  <a:endCxn id="12654" idx="6"/>
                </p:cNvCxnSpPr>
                <p:nvPr/>
              </p:nvCxnSpPr>
              <p:spPr>
                <a:xfrm flipH="1">
                  <a:off x="2279641" y="2204810"/>
                  <a:ext cx="342990" cy="51898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54" name="Oval 12653">
                  <a:extLst>
                    <a:ext uri="{FF2B5EF4-FFF2-40B4-BE49-F238E27FC236}">
                      <a16:creationId xmlns:a16="http://schemas.microsoft.com/office/drawing/2014/main" id="{7E7AE5EF-2B89-3DEF-2014-3EE456C6F94A}"/>
                    </a:ext>
                  </a:extLst>
                </p:cNvPr>
                <p:cNvSpPr/>
                <p:nvPr/>
              </p:nvSpPr>
              <p:spPr>
                <a:xfrm>
                  <a:off x="2131360" y="2643474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cxnSp>
              <p:nvCxnSpPr>
                <p:cNvPr id="12655" name="Straight Connector 12654">
                  <a:extLst>
                    <a:ext uri="{FF2B5EF4-FFF2-40B4-BE49-F238E27FC236}">
                      <a16:creationId xmlns:a16="http://schemas.microsoft.com/office/drawing/2014/main" id="{E702CC01-6931-D59C-34E3-074B6904A584}"/>
                    </a:ext>
                  </a:extLst>
                </p:cNvPr>
                <p:cNvCxnSpPr>
                  <a:cxnSpLocks/>
                  <a:stCxn id="12641" idx="4"/>
                  <a:endCxn id="12654" idx="1"/>
                </p:cNvCxnSpPr>
                <p:nvPr/>
              </p:nvCxnSpPr>
              <p:spPr>
                <a:xfrm>
                  <a:off x="1845277" y="1857632"/>
                  <a:ext cx="307798" cy="809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56" name="Straight Connector 12655">
                  <a:extLst>
                    <a:ext uri="{FF2B5EF4-FFF2-40B4-BE49-F238E27FC236}">
                      <a16:creationId xmlns:a16="http://schemas.microsoft.com/office/drawing/2014/main" id="{7B3258BF-7926-871D-2645-F612683DC3E8}"/>
                    </a:ext>
                  </a:extLst>
                </p:cNvPr>
                <p:cNvCxnSpPr>
                  <a:cxnSpLocks/>
                  <a:endCxn id="12644" idx="3"/>
                </p:cNvCxnSpPr>
                <p:nvPr/>
              </p:nvCxnSpPr>
              <p:spPr>
                <a:xfrm flipV="1">
                  <a:off x="2256988" y="2723793"/>
                  <a:ext cx="1451160" cy="1647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5423FBE-1A01-D72C-6ACA-E3051A6A0B19}"/>
                  </a:ext>
                </a:extLst>
              </p:cNvPr>
              <p:cNvGrpSpPr/>
              <p:nvPr/>
            </p:nvGrpSpPr>
            <p:grpSpPr>
              <a:xfrm>
                <a:off x="1720018" y="4539573"/>
                <a:ext cx="844826" cy="655834"/>
                <a:chOff x="1771136" y="963828"/>
                <a:chExt cx="2063578" cy="1840283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E562131-065D-7369-E13E-A51E8B2E55B4}"/>
                    </a:ext>
                  </a:extLst>
                </p:cNvPr>
                <p:cNvSpPr/>
                <p:nvPr/>
              </p:nvSpPr>
              <p:spPr>
                <a:xfrm>
                  <a:off x="2347784" y="1186249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84BD6F4D-9780-4759-2969-A44D61EA8E4D}"/>
                    </a:ext>
                  </a:extLst>
                </p:cNvPr>
                <p:cNvSpPr/>
                <p:nvPr/>
              </p:nvSpPr>
              <p:spPr>
                <a:xfrm>
                  <a:off x="1771136" y="1696995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E9BA4FFC-F28B-D62B-C943-0C82D235F233}"/>
                    </a:ext>
                  </a:extLst>
                </p:cNvPr>
                <p:cNvSpPr/>
                <p:nvPr/>
              </p:nvSpPr>
              <p:spPr>
                <a:xfrm>
                  <a:off x="2496065" y="2067698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A9C453A-1618-C930-CABA-18FE02909019}"/>
                    </a:ext>
                  </a:extLst>
                </p:cNvPr>
                <p:cNvSpPr/>
                <p:nvPr/>
              </p:nvSpPr>
              <p:spPr>
                <a:xfrm>
                  <a:off x="3389870" y="963828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26" name="Oval 12625">
                  <a:extLst>
                    <a:ext uri="{FF2B5EF4-FFF2-40B4-BE49-F238E27FC236}">
                      <a16:creationId xmlns:a16="http://schemas.microsoft.com/office/drawing/2014/main" id="{CCC3244E-9C66-DEC9-E7EB-D65294196737}"/>
                    </a:ext>
                  </a:extLst>
                </p:cNvPr>
                <p:cNvSpPr/>
                <p:nvPr/>
              </p:nvSpPr>
              <p:spPr>
                <a:xfrm>
                  <a:off x="3686433" y="2586681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sp>
              <p:nvSpPr>
                <p:cNvPr id="12627" name="Oval 12626">
                  <a:extLst>
                    <a:ext uri="{FF2B5EF4-FFF2-40B4-BE49-F238E27FC236}">
                      <a16:creationId xmlns:a16="http://schemas.microsoft.com/office/drawing/2014/main" id="{A84D6251-80E2-37D6-A0BD-4B29F5A1A591}"/>
                    </a:ext>
                  </a:extLst>
                </p:cNvPr>
                <p:cNvSpPr/>
                <p:nvPr/>
              </p:nvSpPr>
              <p:spPr>
                <a:xfrm>
                  <a:off x="3612292" y="1622854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cxnSp>
              <p:nvCxnSpPr>
                <p:cNvPr id="12628" name="Straight Connector 12627">
                  <a:extLst>
                    <a:ext uri="{FF2B5EF4-FFF2-40B4-BE49-F238E27FC236}">
                      <a16:creationId xmlns:a16="http://schemas.microsoft.com/office/drawing/2014/main" id="{EF38AB17-8F4F-9C88-7B37-0C71C1F1DBD6}"/>
                    </a:ext>
                  </a:extLst>
                </p:cNvPr>
                <p:cNvCxnSpPr>
                  <a:stCxn id="61" idx="7"/>
                  <a:endCxn id="60" idx="3"/>
                </p:cNvCxnSpPr>
                <p:nvPr/>
              </p:nvCxnSpPr>
              <p:spPr>
                <a:xfrm flipV="1">
                  <a:off x="1897702" y="1323361"/>
                  <a:ext cx="471797" cy="39715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29" name="Straight Connector 12628">
                  <a:extLst>
                    <a:ext uri="{FF2B5EF4-FFF2-40B4-BE49-F238E27FC236}">
                      <a16:creationId xmlns:a16="http://schemas.microsoft.com/office/drawing/2014/main" id="{82F52DBF-D8F3-0184-1320-DA02C25F290C}"/>
                    </a:ext>
                  </a:extLst>
                </p:cNvPr>
                <p:cNvCxnSpPr>
                  <a:cxnSpLocks/>
                  <a:stCxn id="61" idx="5"/>
                  <a:endCxn id="62" idx="2"/>
                </p:cNvCxnSpPr>
                <p:nvPr/>
              </p:nvCxnSpPr>
              <p:spPr>
                <a:xfrm>
                  <a:off x="1897702" y="1834107"/>
                  <a:ext cx="598363" cy="31391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31" name="Straight Connector 12630">
                  <a:extLst>
                    <a:ext uri="{FF2B5EF4-FFF2-40B4-BE49-F238E27FC236}">
                      <a16:creationId xmlns:a16="http://schemas.microsoft.com/office/drawing/2014/main" id="{2901EF20-DEAA-5540-0780-14956A5683C6}"/>
                    </a:ext>
                  </a:extLst>
                </p:cNvPr>
                <p:cNvCxnSpPr>
                  <a:cxnSpLocks/>
                  <a:stCxn id="12626" idx="1"/>
                  <a:endCxn id="60" idx="6"/>
                </p:cNvCxnSpPr>
                <p:nvPr/>
              </p:nvCxnSpPr>
              <p:spPr>
                <a:xfrm flipH="1" flipV="1">
                  <a:off x="2496065" y="1266568"/>
                  <a:ext cx="1212083" cy="134363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32" name="Straight Connector 12631">
                  <a:extLst>
                    <a:ext uri="{FF2B5EF4-FFF2-40B4-BE49-F238E27FC236}">
                      <a16:creationId xmlns:a16="http://schemas.microsoft.com/office/drawing/2014/main" id="{2BCF81FB-11D2-B9F7-1523-C5180E7EA860}"/>
                    </a:ext>
                  </a:extLst>
                </p:cNvPr>
                <p:cNvCxnSpPr>
                  <a:cxnSpLocks/>
                  <a:stCxn id="62" idx="7"/>
                  <a:endCxn id="63" idx="3"/>
                </p:cNvCxnSpPr>
                <p:nvPr/>
              </p:nvCxnSpPr>
              <p:spPr>
                <a:xfrm flipV="1">
                  <a:off x="2622631" y="1100940"/>
                  <a:ext cx="788954" cy="99028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33" name="Straight Connector 12632">
                  <a:extLst>
                    <a:ext uri="{FF2B5EF4-FFF2-40B4-BE49-F238E27FC236}">
                      <a16:creationId xmlns:a16="http://schemas.microsoft.com/office/drawing/2014/main" id="{CD9C5A04-4278-DD5A-4B36-9B3DFDAAAD6B}"/>
                    </a:ext>
                  </a:extLst>
                </p:cNvPr>
                <p:cNvCxnSpPr>
                  <a:cxnSpLocks/>
                  <a:stCxn id="12627" idx="2"/>
                  <a:endCxn id="60" idx="6"/>
                </p:cNvCxnSpPr>
                <p:nvPr/>
              </p:nvCxnSpPr>
              <p:spPr>
                <a:xfrm flipH="1" flipV="1">
                  <a:off x="2496065" y="1266568"/>
                  <a:ext cx="1116227" cy="436605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34" name="Straight Connector 12633">
                  <a:extLst>
                    <a:ext uri="{FF2B5EF4-FFF2-40B4-BE49-F238E27FC236}">
                      <a16:creationId xmlns:a16="http://schemas.microsoft.com/office/drawing/2014/main" id="{D373864C-7356-6093-427A-B454CFE120C5}"/>
                    </a:ext>
                  </a:extLst>
                </p:cNvPr>
                <p:cNvCxnSpPr>
                  <a:cxnSpLocks/>
                  <a:stCxn id="62" idx="5"/>
                  <a:endCxn id="12627" idx="3"/>
                </p:cNvCxnSpPr>
                <p:nvPr/>
              </p:nvCxnSpPr>
              <p:spPr>
                <a:xfrm flipV="1">
                  <a:off x="2622631" y="1759966"/>
                  <a:ext cx="1011376" cy="44484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35" name="Straight Connector 12634">
                  <a:extLst>
                    <a:ext uri="{FF2B5EF4-FFF2-40B4-BE49-F238E27FC236}">
                      <a16:creationId xmlns:a16="http://schemas.microsoft.com/office/drawing/2014/main" id="{122A7BE4-FA9A-B185-120D-F408C5A5C146}"/>
                    </a:ext>
                  </a:extLst>
                </p:cNvPr>
                <p:cNvCxnSpPr>
                  <a:cxnSpLocks/>
                  <a:stCxn id="12626" idx="1"/>
                  <a:endCxn id="63" idx="4"/>
                </p:cNvCxnSpPr>
                <p:nvPr/>
              </p:nvCxnSpPr>
              <p:spPr>
                <a:xfrm flipH="1" flipV="1">
                  <a:off x="3464011" y="1124465"/>
                  <a:ext cx="244137" cy="148574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36" name="Straight Connector 12635">
                  <a:extLst>
                    <a:ext uri="{FF2B5EF4-FFF2-40B4-BE49-F238E27FC236}">
                      <a16:creationId xmlns:a16="http://schemas.microsoft.com/office/drawing/2014/main" id="{B7C7DB26-E531-1B39-0BA5-907170D97607}"/>
                    </a:ext>
                  </a:extLst>
                </p:cNvPr>
                <p:cNvCxnSpPr>
                  <a:cxnSpLocks/>
                  <a:stCxn id="62" idx="5"/>
                  <a:endCxn id="12637" idx="6"/>
                </p:cNvCxnSpPr>
                <p:nvPr/>
              </p:nvCxnSpPr>
              <p:spPr>
                <a:xfrm flipH="1">
                  <a:off x="2279641" y="2204810"/>
                  <a:ext cx="342990" cy="518983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37" name="Oval 12636">
                  <a:extLst>
                    <a:ext uri="{FF2B5EF4-FFF2-40B4-BE49-F238E27FC236}">
                      <a16:creationId xmlns:a16="http://schemas.microsoft.com/office/drawing/2014/main" id="{1B49524E-4179-207A-3015-4853053CADAB}"/>
                    </a:ext>
                  </a:extLst>
                </p:cNvPr>
                <p:cNvSpPr/>
                <p:nvPr/>
              </p:nvSpPr>
              <p:spPr>
                <a:xfrm>
                  <a:off x="2131360" y="2643474"/>
                  <a:ext cx="148281" cy="160637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840" dirty="0"/>
                </a:p>
              </p:txBody>
            </p:sp>
            <p:cxnSp>
              <p:nvCxnSpPr>
                <p:cNvPr id="12638" name="Straight Connector 12637">
                  <a:extLst>
                    <a:ext uri="{FF2B5EF4-FFF2-40B4-BE49-F238E27FC236}">
                      <a16:creationId xmlns:a16="http://schemas.microsoft.com/office/drawing/2014/main" id="{3FBA29F0-00EF-92E7-BF2F-E95FA273E9D4}"/>
                    </a:ext>
                  </a:extLst>
                </p:cNvPr>
                <p:cNvCxnSpPr>
                  <a:cxnSpLocks/>
                  <a:stCxn id="61" idx="4"/>
                  <a:endCxn id="12637" idx="1"/>
                </p:cNvCxnSpPr>
                <p:nvPr/>
              </p:nvCxnSpPr>
              <p:spPr>
                <a:xfrm>
                  <a:off x="1845277" y="1857632"/>
                  <a:ext cx="307798" cy="80936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39" name="Straight Connector 12638">
                  <a:extLst>
                    <a:ext uri="{FF2B5EF4-FFF2-40B4-BE49-F238E27FC236}">
                      <a16:creationId xmlns:a16="http://schemas.microsoft.com/office/drawing/2014/main" id="{073C0316-A217-34AC-D30F-6DEBF81CC2F8}"/>
                    </a:ext>
                  </a:extLst>
                </p:cNvPr>
                <p:cNvCxnSpPr>
                  <a:cxnSpLocks/>
                  <a:endCxn id="12626" idx="3"/>
                </p:cNvCxnSpPr>
                <p:nvPr/>
              </p:nvCxnSpPr>
              <p:spPr>
                <a:xfrm flipV="1">
                  <a:off x="2256988" y="2723793"/>
                  <a:ext cx="1451160" cy="1647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1D36196C-49E3-8597-D370-FBA57D201EF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5038514" y="2477764"/>
                <a:ext cx="140208" cy="280416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BB97FD3F-80FE-2252-E32F-794D680A7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/>
              <a:stretch>
                <a:fillRect/>
              </a:stretch>
            </p:blipFill>
            <p:spPr>
              <a:xfrm>
                <a:off x="5285053" y="2503047"/>
                <a:ext cx="288544" cy="217424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22FE114C-F10D-3687-CA8B-6192C498956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5680682" y="2453886"/>
                <a:ext cx="182880" cy="310896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6CC904AD-56FF-5AB1-5811-D49C910126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6004308" y="2488237"/>
                <a:ext cx="237744" cy="251968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5886F53-7872-9970-E252-2B388BFDAA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8"/>
              <a:stretch>
                <a:fillRect/>
              </a:stretch>
            </p:blipFill>
            <p:spPr>
              <a:xfrm>
                <a:off x="5038613" y="4914289"/>
                <a:ext cx="140208" cy="280416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4DC35AC0-8817-4C46-2E9D-6D8514D782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9"/>
              <a:stretch>
                <a:fillRect/>
              </a:stretch>
            </p:blipFill>
            <p:spPr>
              <a:xfrm>
                <a:off x="5285152" y="4939572"/>
                <a:ext cx="288544" cy="217424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2AB96D83-EC90-C51D-0617-F924403AAC9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5680781" y="4890411"/>
                <a:ext cx="182880" cy="310896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A5F74A33-7056-C311-12E8-7DFE70FE0F7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6004407" y="4924762"/>
                <a:ext cx="237744" cy="251968"/>
              </a:xfrm>
              <a:prstGeom prst="rect">
                <a:avLst/>
              </a:prstGeom>
            </p:spPr>
          </p:pic>
        </p:grpSp>
        <p:pic>
          <p:nvPicPr>
            <p:cNvPr id="8" name="Picture 7" descr="A green and black snake&#10;&#10;Description automatically generated with low confidence">
              <a:extLst>
                <a:ext uri="{FF2B5EF4-FFF2-40B4-BE49-F238E27FC236}">
                  <a16:creationId xmlns:a16="http://schemas.microsoft.com/office/drawing/2014/main" id="{2CDCBC18-95B5-1788-3E77-DCF8E9DA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4881487" y="265969"/>
              <a:ext cx="639215" cy="39152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6E849AC-6B8F-F633-0542-3416A3EAC9F1}"/>
                </a:ext>
              </a:extLst>
            </p:cNvPr>
            <p:cNvCxnSpPr/>
            <p:nvPr/>
          </p:nvCxnSpPr>
          <p:spPr>
            <a:xfrm>
              <a:off x="6228989" y="258884"/>
              <a:ext cx="739715" cy="187027"/>
            </a:xfrm>
            <a:prstGeom prst="line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2D6B6C8-F97C-13BC-FBA1-0C7F3ECCC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0944" y="228942"/>
              <a:ext cx="976302" cy="236137"/>
            </a:xfrm>
            <a:prstGeom prst="line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A green and black snake&#10;&#10;Description automatically generated with low confidence">
              <a:extLst>
                <a:ext uri="{FF2B5EF4-FFF2-40B4-BE49-F238E27FC236}">
                  <a16:creationId xmlns:a16="http://schemas.microsoft.com/office/drawing/2014/main" id="{D9E59EF7-C67E-E8B1-AC56-56B4F1B76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03410" y="283296"/>
              <a:ext cx="632802" cy="387592"/>
            </a:xfrm>
            <a:prstGeom prst="rect">
              <a:avLst/>
            </a:prstGeom>
            <a:scene3d>
              <a:camera prst="orthographicFront">
                <a:rot lat="0" lon="10799978" rev="0"/>
              </a:camera>
              <a:lightRig rig="threePt" dir="t"/>
            </a:scene3d>
          </p:spPr>
        </p:pic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A8F97662-1CC8-B795-7339-777A771DEA07}"/>
                </a:ext>
              </a:extLst>
            </p:cNvPr>
            <p:cNvSpPr/>
            <p:nvPr/>
          </p:nvSpPr>
          <p:spPr>
            <a:xfrm rot="10800000">
              <a:off x="6293685" y="278294"/>
              <a:ext cx="364474" cy="90235"/>
            </a:xfrm>
            <a:prstGeom prst="rt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840" dirty="0"/>
            </a:p>
          </p:txBody>
        </p:sp>
        <p:sp>
          <p:nvSpPr>
            <p:cNvPr id="13" name="Right Triangle 12">
              <a:extLst>
                <a:ext uri="{FF2B5EF4-FFF2-40B4-BE49-F238E27FC236}">
                  <a16:creationId xmlns:a16="http://schemas.microsoft.com/office/drawing/2014/main" id="{954836FC-9E2E-E9D4-0CD5-F1B22443D412}"/>
                </a:ext>
              </a:extLst>
            </p:cNvPr>
            <p:cNvSpPr/>
            <p:nvPr/>
          </p:nvSpPr>
          <p:spPr>
            <a:xfrm rot="10800000">
              <a:off x="9236715" y="249614"/>
              <a:ext cx="364474" cy="90235"/>
            </a:xfrm>
            <a:prstGeom prst="rtTriangl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  <a:scene3d>
              <a:camera prst="orthographicFront">
                <a:rot lat="0" lon="210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84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A686D1-A9AD-CA5A-A20B-956640D21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029" y="185397"/>
              <a:ext cx="976302" cy="236137"/>
            </a:xfrm>
            <a:prstGeom prst="line">
              <a:avLst/>
            </a:prstGeom>
            <a:ln w="60325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DDE8BDD-C8E8-4572-0011-3F5E1E5F8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3344" y="133145"/>
              <a:ext cx="976302" cy="236137"/>
            </a:xfrm>
            <a:prstGeom prst="line">
              <a:avLst/>
            </a:prstGeom>
            <a:ln w="381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111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E410B1C4-18EC-6BC3-1C91-AAE06FDB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7195" y="1133233"/>
            <a:ext cx="8361756" cy="862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4134C9-5C3E-5EC0-0777-F50F8AE172F3}"/>
              </a:ext>
            </a:extLst>
          </p:cNvPr>
          <p:cNvSpPr txBox="1"/>
          <p:nvPr/>
        </p:nvSpPr>
        <p:spPr>
          <a:xfrm>
            <a:off x="262217" y="262473"/>
            <a:ext cx="122166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600000"/>
                </a:solidFill>
                <a:effectLst/>
                <a:latin typeface="-apple-system"/>
              </a:rPr>
              <a:t>From PINNs to PIKANs: Recent Advances in Physics-Informed Machine Learning</a:t>
            </a:r>
            <a:endParaRPr lang="en-US" b="1" dirty="0">
              <a:solidFill>
                <a:srgbClr val="6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38185C-519A-38BD-A25D-B23515E2FACC}"/>
              </a:ext>
            </a:extLst>
          </p:cNvPr>
          <p:cNvSpPr txBox="1"/>
          <p:nvPr/>
        </p:nvSpPr>
        <p:spPr>
          <a:xfrm>
            <a:off x="7184091" y="1045827"/>
            <a:ext cx="65016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https://arxiv.org/abs/2410.13228</a:t>
            </a:r>
          </a:p>
        </p:txBody>
      </p:sp>
    </p:spTree>
    <p:extLst>
      <p:ext uri="{BB962C8B-B14F-4D97-AF65-F5344CB8AC3E}">
        <p14:creationId xmlns:p14="http://schemas.microsoft.com/office/powerpoint/2010/main" val="4157221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796D7F-E871-82BC-D2C3-904C7033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779" y="3100569"/>
            <a:ext cx="5318319" cy="410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929061-F290-175B-08BA-0050B6932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853" y="3100569"/>
            <a:ext cx="5304794" cy="41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D4706-0362-BA6E-D61B-F3ED8387E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64" y="1950663"/>
            <a:ext cx="2722197" cy="839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D386D6-006E-5456-4C4F-AE21333CC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150" y="2852452"/>
            <a:ext cx="1323347" cy="8396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D36C03-4409-33AB-BB43-0F67353CF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565" y="8086604"/>
            <a:ext cx="7528976" cy="584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B15995-9B22-11F3-9419-3C6C22E2F26C}"/>
              </a:ext>
            </a:extLst>
          </p:cNvPr>
          <p:cNvSpPr txBox="1"/>
          <p:nvPr/>
        </p:nvSpPr>
        <p:spPr>
          <a:xfrm>
            <a:off x="321149" y="242136"/>
            <a:ext cx="11467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6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OPTIMIZATION: Self-Scaled </a:t>
            </a:r>
            <a:r>
              <a:rPr lang="en-US" sz="3200" b="1" dirty="0" err="1">
                <a:solidFill>
                  <a:srgbClr val="6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Broyden’s</a:t>
            </a:r>
            <a:r>
              <a:rPr lang="en-US" sz="3200" b="1" dirty="0">
                <a:solidFill>
                  <a:srgbClr val="6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559843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A92BF8E-D5DF-549E-51AC-3D511355F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64" y="8086604"/>
            <a:ext cx="5498615" cy="427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AEE2DD1-4018-12BB-7140-0202D9BC43F5}"/>
              </a:ext>
            </a:extLst>
          </p:cNvPr>
          <p:cNvSpPr txBox="1"/>
          <p:nvPr/>
        </p:nvSpPr>
        <p:spPr>
          <a:xfrm>
            <a:off x="0" y="1239919"/>
            <a:ext cx="127786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Instead of computing the inverse Hessian matrix directly, the algorithm reformulates</a:t>
            </a:r>
          </a:p>
          <a:p>
            <a:pPr algn="l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scaling parameter calculation, avoiding the O(N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complexity.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2D5CFAB-457C-6A5D-04A0-D46BA7A1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64" y="4112030"/>
            <a:ext cx="2086402" cy="6894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3C34384-92CB-C327-7411-F09FCC50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457" y="2366589"/>
            <a:ext cx="5703147" cy="56625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9ECD0-2DE7-5DC7-EDCD-CF5208980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564" y="2801143"/>
            <a:ext cx="6549235" cy="12520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929F9F-10AB-6BF2-633C-8C850F1DCC69}"/>
              </a:ext>
            </a:extLst>
          </p:cNvPr>
          <p:cNvSpPr txBox="1"/>
          <p:nvPr/>
        </p:nvSpPr>
        <p:spPr>
          <a:xfrm>
            <a:off x="321149" y="242136"/>
            <a:ext cx="1146772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6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FASTER OPTIMIZATION: Self-Scaled </a:t>
            </a:r>
            <a:r>
              <a:rPr lang="en-US" sz="3200" b="1" dirty="0" err="1">
                <a:solidFill>
                  <a:srgbClr val="6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Broyden’s</a:t>
            </a:r>
            <a:r>
              <a:rPr lang="en-US" sz="3200" b="1" dirty="0">
                <a:solidFill>
                  <a:srgbClr val="6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3718252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BCD494D-74A0-4843-8E5B-4844FF90C225}"/>
              </a:ext>
            </a:extLst>
          </p:cNvPr>
          <p:cNvSpPr txBox="1">
            <a:spLocks/>
          </p:cNvSpPr>
          <p:nvPr/>
        </p:nvSpPr>
        <p:spPr>
          <a:xfrm>
            <a:off x="136611" y="2307236"/>
            <a:ext cx="7373727" cy="3380914"/>
          </a:xfrm>
          <a:prstGeom prst="rect">
            <a:avLst/>
          </a:prstGeom>
        </p:spPr>
        <p:txBody>
          <a:bodyPr vert="horz" lIns="97536" tIns="48768" rIns="97536" bIns="48768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560" dirty="0">
                <a:latin typeface="Arial" panose="020B0604020202020204" pitchFamily="34" charset="0"/>
                <a:cs typeface="Arial" panose="020B0604020202020204" pitchFamily="34" charset="0"/>
              </a:rPr>
              <a:t>Weighting strategies:</a:t>
            </a:r>
          </a:p>
          <a:p>
            <a:pPr lvl="1" algn="l">
              <a:spcBef>
                <a:spcPts val="0"/>
              </a:spcBef>
            </a:pPr>
            <a:r>
              <a:rPr lang="en-US" sz="2560" dirty="0">
                <a:latin typeface="Calibri Light (Headings)"/>
                <a:cs typeface="Calibri" panose="020F0502020204030204" pitchFamily="34" charset="0"/>
              </a:rPr>
              <a:t>Modify loss terms contribution during training</a:t>
            </a:r>
          </a:p>
          <a:p>
            <a:pPr lvl="1" algn="l">
              <a:spcBef>
                <a:spcPts val="0"/>
              </a:spcBef>
            </a:pPr>
            <a:endParaRPr lang="en-US" sz="2560" dirty="0">
              <a:latin typeface="Calibri Light (Headings)"/>
              <a:cs typeface="Calibri" panose="020F050202020403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2560" b="1" dirty="0">
                <a:latin typeface="Arial" panose="020B0604020202020204" pitchFamily="34" charset="0"/>
                <a:cs typeface="Arial" panose="020B0604020202020204" pitchFamily="34" charset="0"/>
              </a:rPr>
              <a:t>Fixed global multipliers (per loss term):</a:t>
            </a:r>
          </a:p>
          <a:p>
            <a:pPr algn="l">
              <a:spcBef>
                <a:spcPts val="0"/>
              </a:spcBef>
            </a:pPr>
            <a:endParaRPr lang="en-US" sz="2560" dirty="0">
              <a:latin typeface="Calibri Light (Headings)"/>
              <a:cs typeface="Calibri" panose="020F0502020204030204" pitchFamily="34" charset="0"/>
            </a:endParaRPr>
          </a:p>
          <a:p>
            <a:pPr marL="365771" indent="-365771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560" dirty="0">
              <a:latin typeface="Calibri Light (Headings)"/>
              <a:cs typeface="Calibri" panose="020F0502020204030204" pitchFamily="34" charset="0"/>
            </a:endParaRPr>
          </a:p>
          <a:p>
            <a:pPr algn="l">
              <a:spcBef>
                <a:spcPts val="0"/>
              </a:spcBef>
            </a:pPr>
            <a:r>
              <a:rPr lang="en-US" sz="2560" b="1" dirty="0">
                <a:latin typeface="Arial" panose="020B0604020202020204" pitchFamily="34" charset="0"/>
                <a:cs typeface="Arial" panose="020B0604020202020204" pitchFamily="34" charset="0"/>
              </a:rPr>
              <a:t>Adaptive local multipliers (per training point)</a:t>
            </a:r>
            <a:r>
              <a:rPr lang="en-US" sz="256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65771" indent="-365771" algn="l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560" dirty="0">
              <a:latin typeface="Calibri Light (Headings)"/>
              <a:cs typeface="Calibri" panose="020F0502020204030204" pitchFamily="34" charset="0"/>
            </a:endParaRPr>
          </a:p>
          <a:p>
            <a:pPr algn="l"/>
            <a:endParaRPr lang="en-US" sz="2560" dirty="0">
              <a:latin typeface="Calibri Light (Headings)"/>
              <a:cs typeface="Calibri" panose="020F0502020204030204" pitchFamily="34" charset="0"/>
            </a:endParaRPr>
          </a:p>
          <a:p>
            <a:pPr marL="365771" indent="-365771" algn="l">
              <a:buFont typeface="Arial" panose="020B0604020202020204" pitchFamily="34" charset="0"/>
              <a:buChar char="•"/>
            </a:pPr>
            <a:endParaRPr lang="en-US" sz="2560" dirty="0">
              <a:latin typeface="Calibri Light (Headings)"/>
              <a:cs typeface="Calibri" panose="020F05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FBCAAC-851C-59DB-ADB5-8D29B290ECB6}"/>
              </a:ext>
            </a:extLst>
          </p:cNvPr>
          <p:cNvGrpSpPr/>
          <p:nvPr/>
        </p:nvGrpSpPr>
        <p:grpSpPr>
          <a:xfrm>
            <a:off x="7454492" y="2667725"/>
            <a:ext cx="4215561" cy="5275746"/>
            <a:chOff x="6988586" y="1357992"/>
            <a:chExt cx="3952088" cy="4946012"/>
          </a:xfrm>
        </p:grpSpPr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20720C94-A092-43EE-A5DD-3BE0AD142EA5}"/>
                </a:ext>
              </a:extLst>
            </p:cNvPr>
            <p:cNvSpPr/>
            <p:nvPr/>
          </p:nvSpPr>
          <p:spPr>
            <a:xfrm>
              <a:off x="7691437" y="5984942"/>
              <a:ext cx="3249237" cy="3190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33" dirty="0">
                  <a:latin typeface="Calibri Light (Headings)"/>
                  <a:cs typeface="Calibri" panose="020F0502020204030204" pitchFamily="34" charset="0"/>
                </a:rPr>
                <a:t>Direct Local Multipliers</a:t>
              </a:r>
              <a:endParaRPr lang="en-US" sz="2133" dirty="0">
                <a:latin typeface="Calibri Light (Headings)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EA5490-F7E7-C4EA-78F0-6570C47626F9}"/>
                </a:ext>
              </a:extLst>
            </p:cNvPr>
            <p:cNvGrpSpPr/>
            <p:nvPr/>
          </p:nvGrpSpPr>
          <p:grpSpPr>
            <a:xfrm>
              <a:off x="8330875" y="2879683"/>
              <a:ext cx="2509212" cy="1263235"/>
              <a:chOff x="1066007" y="4262235"/>
              <a:chExt cx="3548910" cy="1628045"/>
            </a:xfrm>
          </p:grpSpPr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925F5A32-1598-9124-CB5C-F96A9359DF6C}"/>
                  </a:ext>
                </a:extLst>
              </p:cNvPr>
              <p:cNvSpPr/>
              <p:nvPr/>
            </p:nvSpPr>
            <p:spPr>
              <a:xfrm>
                <a:off x="1561388" y="454411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3" name="Oval 382">
                <a:extLst>
                  <a:ext uri="{FF2B5EF4-FFF2-40B4-BE49-F238E27FC236}">
                    <a16:creationId xmlns:a16="http://schemas.microsoft.com/office/drawing/2014/main" id="{86D929D3-4D15-E924-051C-02F8AC6AEADC}"/>
                  </a:ext>
                </a:extLst>
              </p:cNvPr>
              <p:cNvSpPr/>
              <p:nvPr/>
            </p:nvSpPr>
            <p:spPr>
              <a:xfrm>
                <a:off x="1613610" y="484119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045AAA25-A712-6578-AB71-FBD10115D1D4}"/>
                  </a:ext>
                </a:extLst>
              </p:cNvPr>
              <p:cNvSpPr/>
              <p:nvPr/>
            </p:nvSpPr>
            <p:spPr>
              <a:xfrm>
                <a:off x="1381219" y="5157013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1C748194-4A7D-7E37-1277-CC912697E585}"/>
                  </a:ext>
                </a:extLst>
              </p:cNvPr>
              <p:cNvSpPr/>
              <p:nvPr/>
            </p:nvSpPr>
            <p:spPr>
              <a:xfrm>
                <a:off x="1613610" y="5418346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B5270B22-0960-C992-49E4-6C97907C7B7B}"/>
                  </a:ext>
                </a:extLst>
              </p:cNvPr>
              <p:cNvSpPr/>
              <p:nvPr/>
            </p:nvSpPr>
            <p:spPr>
              <a:xfrm>
                <a:off x="1703694" y="506677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17B99DEF-DC65-ACBE-E795-1997EE3AB516}"/>
                  </a:ext>
                </a:extLst>
              </p:cNvPr>
              <p:cNvSpPr/>
              <p:nvPr/>
            </p:nvSpPr>
            <p:spPr>
              <a:xfrm>
                <a:off x="2046841" y="4615819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6FC174C8-9FA6-1DDB-4A6E-A6272D361419}"/>
                  </a:ext>
                </a:extLst>
              </p:cNvPr>
              <p:cNvSpPr/>
              <p:nvPr/>
            </p:nvSpPr>
            <p:spPr>
              <a:xfrm>
                <a:off x="2099064" y="491289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A0A2566C-864D-C20A-DBA2-D57C9CF3880B}"/>
                  </a:ext>
                </a:extLst>
              </p:cNvPr>
              <p:cNvSpPr/>
              <p:nvPr/>
            </p:nvSpPr>
            <p:spPr>
              <a:xfrm>
                <a:off x="1866673" y="522872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74F2C281-6376-A7BF-9EB9-9398AAEB6746}"/>
                  </a:ext>
                </a:extLst>
              </p:cNvPr>
              <p:cNvSpPr/>
              <p:nvPr/>
            </p:nvSpPr>
            <p:spPr>
              <a:xfrm>
                <a:off x="2099064" y="5490055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7A625009-AC51-96A0-2110-FF2FA06C7513}"/>
                  </a:ext>
                </a:extLst>
              </p:cNvPr>
              <p:cNvSpPr/>
              <p:nvPr/>
            </p:nvSpPr>
            <p:spPr>
              <a:xfrm>
                <a:off x="2189148" y="5138486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315E115B-5325-7F63-2711-F5C6CFC0D746}"/>
                  </a:ext>
                </a:extLst>
              </p:cNvPr>
              <p:cNvSpPr/>
              <p:nvPr/>
            </p:nvSpPr>
            <p:spPr>
              <a:xfrm>
                <a:off x="2605732" y="4593915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363AFDEF-D73D-A37B-32E4-3E5835B6D358}"/>
                  </a:ext>
                </a:extLst>
              </p:cNvPr>
              <p:cNvSpPr/>
              <p:nvPr/>
            </p:nvSpPr>
            <p:spPr>
              <a:xfrm>
                <a:off x="2574220" y="4924304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836E679C-58B6-3A89-CAFC-2C2FFFDBF247}"/>
                  </a:ext>
                </a:extLst>
              </p:cNvPr>
              <p:cNvSpPr/>
              <p:nvPr/>
            </p:nvSpPr>
            <p:spPr>
              <a:xfrm>
                <a:off x="2425564" y="520681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B3773F81-E5F4-901F-EB64-6D07E419D075}"/>
                  </a:ext>
                </a:extLst>
              </p:cNvPr>
              <p:cNvSpPr/>
              <p:nvPr/>
            </p:nvSpPr>
            <p:spPr>
              <a:xfrm>
                <a:off x="2657955" y="546815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26F5DAB0-C17E-3C92-E6A6-61D7B2A17B64}"/>
                  </a:ext>
                </a:extLst>
              </p:cNvPr>
              <p:cNvSpPr/>
              <p:nvPr/>
            </p:nvSpPr>
            <p:spPr>
              <a:xfrm>
                <a:off x="2748039" y="511658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0C0EFCF5-39AD-4536-03FC-68D0E3FE0F75}"/>
                  </a:ext>
                </a:extLst>
              </p:cNvPr>
              <p:cNvSpPr/>
              <p:nvPr/>
            </p:nvSpPr>
            <p:spPr>
              <a:xfrm>
                <a:off x="3250791" y="450368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96E5E26F-16AE-6374-56BA-08B11416825F}"/>
                  </a:ext>
                </a:extLst>
              </p:cNvPr>
              <p:cNvSpPr/>
              <p:nvPr/>
            </p:nvSpPr>
            <p:spPr>
              <a:xfrm>
                <a:off x="3170452" y="481281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54CBA751-8B9C-0E20-1183-C6137182709B}"/>
                  </a:ext>
                </a:extLst>
              </p:cNvPr>
              <p:cNvSpPr/>
              <p:nvPr/>
            </p:nvSpPr>
            <p:spPr>
              <a:xfrm>
                <a:off x="3070623" y="511658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70127D01-4D7B-3595-4535-69A2FA7702E9}"/>
                  </a:ext>
                </a:extLst>
              </p:cNvPr>
              <p:cNvSpPr/>
              <p:nvPr/>
            </p:nvSpPr>
            <p:spPr>
              <a:xfrm>
                <a:off x="3281784" y="523230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1A7F29F5-592E-484B-723C-1C1A85F94753}"/>
                  </a:ext>
                </a:extLst>
              </p:cNvPr>
              <p:cNvSpPr/>
              <p:nvPr/>
            </p:nvSpPr>
            <p:spPr>
              <a:xfrm>
                <a:off x="3393098" y="5026346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6AF79291-E8FF-0BD4-5F6F-1C4A06292693}"/>
                  </a:ext>
                </a:extLst>
              </p:cNvPr>
              <p:cNvSpPr/>
              <p:nvPr/>
            </p:nvSpPr>
            <p:spPr>
              <a:xfrm>
                <a:off x="3817733" y="4589229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D94B3B78-D589-526B-C7AA-3448AAAF4F77}"/>
                  </a:ext>
                </a:extLst>
              </p:cNvPr>
              <p:cNvSpPr/>
              <p:nvPr/>
            </p:nvSpPr>
            <p:spPr>
              <a:xfrm>
                <a:off x="3869955" y="488630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748AAAA5-AAE6-0B37-392F-1A75906D06DC}"/>
                  </a:ext>
                </a:extLst>
              </p:cNvPr>
              <p:cNvSpPr/>
              <p:nvPr/>
            </p:nvSpPr>
            <p:spPr>
              <a:xfrm>
                <a:off x="3637564" y="520213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9342A7FD-A2BC-4076-82E7-9363B3E487FD}"/>
                  </a:ext>
                </a:extLst>
              </p:cNvPr>
              <p:cNvSpPr/>
              <p:nvPr/>
            </p:nvSpPr>
            <p:spPr>
              <a:xfrm>
                <a:off x="3664346" y="5490055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A16160F7-ED1B-A3DF-19BC-8F0569D36666}"/>
                  </a:ext>
                </a:extLst>
              </p:cNvPr>
              <p:cNvSpPr/>
              <p:nvPr/>
            </p:nvSpPr>
            <p:spPr>
              <a:xfrm>
                <a:off x="3960039" y="5111895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7" name="Oval 406">
                <a:extLst>
                  <a:ext uri="{FF2B5EF4-FFF2-40B4-BE49-F238E27FC236}">
                    <a16:creationId xmlns:a16="http://schemas.microsoft.com/office/drawing/2014/main" id="{E78BFE25-6839-E686-2F9A-DDAC3BA02301}"/>
                  </a:ext>
                </a:extLst>
              </p:cNvPr>
              <p:cNvSpPr/>
              <p:nvPr/>
            </p:nvSpPr>
            <p:spPr>
              <a:xfrm>
                <a:off x="3586484" y="4852524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8" name="Oval 407">
                <a:extLst>
                  <a:ext uri="{FF2B5EF4-FFF2-40B4-BE49-F238E27FC236}">
                    <a16:creationId xmlns:a16="http://schemas.microsoft.com/office/drawing/2014/main" id="{69E01C80-A82D-C7A0-943D-A15EDBC9FF88}"/>
                  </a:ext>
                </a:extLst>
              </p:cNvPr>
              <p:cNvSpPr/>
              <p:nvPr/>
            </p:nvSpPr>
            <p:spPr>
              <a:xfrm>
                <a:off x="2937672" y="456165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9" name="Oval 408">
                <a:extLst>
                  <a:ext uri="{FF2B5EF4-FFF2-40B4-BE49-F238E27FC236}">
                    <a16:creationId xmlns:a16="http://schemas.microsoft.com/office/drawing/2014/main" id="{978C6D22-1588-CC58-ECE3-D6B1C49C1310}"/>
                  </a:ext>
                </a:extLst>
              </p:cNvPr>
              <p:cNvSpPr/>
              <p:nvPr/>
            </p:nvSpPr>
            <p:spPr>
              <a:xfrm>
                <a:off x="2997836" y="5463464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1C9A75A7-9579-E013-8296-2955F47D595A}"/>
                  </a:ext>
                </a:extLst>
              </p:cNvPr>
              <p:cNvSpPr/>
              <p:nvPr/>
            </p:nvSpPr>
            <p:spPr>
              <a:xfrm>
                <a:off x="4133354" y="4574582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1" name="Oval 410">
                <a:extLst>
                  <a:ext uri="{FF2B5EF4-FFF2-40B4-BE49-F238E27FC236}">
                    <a16:creationId xmlns:a16="http://schemas.microsoft.com/office/drawing/2014/main" id="{9CB4373A-FE16-B72F-16B9-1849072ED8F0}"/>
                  </a:ext>
                </a:extLst>
              </p:cNvPr>
              <p:cNvSpPr/>
              <p:nvPr/>
            </p:nvSpPr>
            <p:spPr>
              <a:xfrm>
                <a:off x="3988200" y="5442518"/>
                <a:ext cx="180168" cy="180469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2" name="Oval 411">
                <a:extLst>
                  <a:ext uri="{FF2B5EF4-FFF2-40B4-BE49-F238E27FC236}">
                    <a16:creationId xmlns:a16="http://schemas.microsoft.com/office/drawing/2014/main" id="{45D922AC-D87F-F18C-D931-6FF1E46659F4}"/>
                  </a:ext>
                </a:extLst>
              </p:cNvPr>
              <p:cNvSpPr/>
              <p:nvPr/>
            </p:nvSpPr>
            <p:spPr>
              <a:xfrm>
                <a:off x="2823392" y="4831496"/>
                <a:ext cx="180168" cy="18047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E6992A13-F508-5D17-F9F2-C763AA7FCBE4}"/>
                  </a:ext>
                </a:extLst>
              </p:cNvPr>
              <p:cNvSpPr/>
              <p:nvPr/>
            </p:nvSpPr>
            <p:spPr>
              <a:xfrm>
                <a:off x="1285261" y="426223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E3757FDF-EDF5-94BB-6271-9642354CF3A1}"/>
                  </a:ext>
                </a:extLst>
              </p:cNvPr>
              <p:cNvSpPr/>
              <p:nvPr/>
            </p:nvSpPr>
            <p:spPr>
              <a:xfrm>
                <a:off x="1489582" y="426501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45EC2BA1-B0BB-A64A-56F6-8110A3D5E7AF}"/>
                  </a:ext>
                </a:extLst>
              </p:cNvPr>
              <p:cNvSpPr/>
              <p:nvPr/>
            </p:nvSpPr>
            <p:spPr>
              <a:xfrm>
                <a:off x="1681978" y="4311181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CD9ED094-8DAD-E871-3781-DA2B202D22B8}"/>
                  </a:ext>
                </a:extLst>
              </p:cNvPr>
              <p:cNvSpPr/>
              <p:nvPr/>
            </p:nvSpPr>
            <p:spPr>
              <a:xfrm>
                <a:off x="1877303" y="4380366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0DD3D72E-614A-8DF0-2730-097CCCBE5D80}"/>
                  </a:ext>
                </a:extLst>
              </p:cNvPr>
              <p:cNvSpPr/>
              <p:nvPr/>
            </p:nvSpPr>
            <p:spPr>
              <a:xfrm>
                <a:off x="2055155" y="4293739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947087A1-0AFF-7C01-7EAD-6BDBB485C27D}"/>
                  </a:ext>
                </a:extLst>
              </p:cNvPr>
              <p:cNvSpPr/>
              <p:nvPr/>
            </p:nvSpPr>
            <p:spPr>
              <a:xfrm>
                <a:off x="2279232" y="4279073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6DCDFC8C-2DA1-E224-7C2C-5FEA69E58A66}"/>
                  </a:ext>
                </a:extLst>
              </p:cNvPr>
              <p:cNvSpPr/>
              <p:nvPr/>
            </p:nvSpPr>
            <p:spPr>
              <a:xfrm>
                <a:off x="2452900" y="4262807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9B4A5FC7-61E1-8F75-DCD0-21994D01A631}"/>
                  </a:ext>
                </a:extLst>
              </p:cNvPr>
              <p:cNvSpPr/>
              <p:nvPr/>
            </p:nvSpPr>
            <p:spPr>
              <a:xfrm>
                <a:off x="2635548" y="4348357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1BEEAAE7-35BA-60DC-DA41-EC9A153FD9BF}"/>
                  </a:ext>
                </a:extLst>
              </p:cNvPr>
              <p:cNvSpPr/>
              <p:nvPr/>
            </p:nvSpPr>
            <p:spPr>
              <a:xfrm>
                <a:off x="2849085" y="4268311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27A47FCC-9AAE-A5B6-558A-FBEB5BB91C0F}"/>
                  </a:ext>
                </a:extLst>
              </p:cNvPr>
              <p:cNvSpPr/>
              <p:nvPr/>
            </p:nvSpPr>
            <p:spPr>
              <a:xfrm>
                <a:off x="3028509" y="4299643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668A2668-5C0C-6628-C3FB-9ACC375CC072}"/>
                  </a:ext>
                </a:extLst>
              </p:cNvPr>
              <p:cNvSpPr/>
              <p:nvPr/>
            </p:nvSpPr>
            <p:spPr>
              <a:xfrm>
                <a:off x="3239096" y="427547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E33B40ED-6425-D0A4-7AF4-9E929E6FEC29}"/>
                  </a:ext>
                </a:extLst>
              </p:cNvPr>
              <p:cNvSpPr/>
              <p:nvPr/>
            </p:nvSpPr>
            <p:spPr>
              <a:xfrm>
                <a:off x="3430959" y="4278199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6A764749-1F6D-FBF6-3B03-2929749A9C98}"/>
                  </a:ext>
                </a:extLst>
              </p:cNvPr>
              <p:cNvSpPr/>
              <p:nvPr/>
            </p:nvSpPr>
            <p:spPr>
              <a:xfrm>
                <a:off x="3639784" y="430130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0499CD1C-F220-7645-17EB-3F138E8C43B7}"/>
                  </a:ext>
                </a:extLst>
              </p:cNvPr>
              <p:cNvSpPr/>
              <p:nvPr/>
            </p:nvSpPr>
            <p:spPr>
              <a:xfrm>
                <a:off x="3833428" y="4266512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E6EE5AA7-9F9E-0C0B-FD58-6E784392BF91}"/>
                  </a:ext>
                </a:extLst>
              </p:cNvPr>
              <p:cNvSpPr/>
              <p:nvPr/>
            </p:nvSpPr>
            <p:spPr>
              <a:xfrm>
                <a:off x="4019766" y="4290947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BFA06B93-63A9-CCAD-B890-0C762D7D9C50}"/>
                  </a:ext>
                </a:extLst>
              </p:cNvPr>
              <p:cNvSpPr/>
              <p:nvPr/>
            </p:nvSpPr>
            <p:spPr>
              <a:xfrm>
                <a:off x="4223438" y="4273568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621EE956-8549-AED8-55D7-165595437641}"/>
                  </a:ext>
                </a:extLst>
              </p:cNvPr>
              <p:cNvSpPr/>
              <p:nvPr/>
            </p:nvSpPr>
            <p:spPr>
              <a:xfrm>
                <a:off x="4391798" y="4387550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19C31138-CBB4-5BF8-7149-0E15B71677BA}"/>
                  </a:ext>
                </a:extLst>
              </p:cNvPr>
              <p:cNvSpPr/>
              <p:nvPr/>
            </p:nvSpPr>
            <p:spPr>
              <a:xfrm>
                <a:off x="1093397" y="4262508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1" name="Oval 430">
                <a:extLst>
                  <a:ext uri="{FF2B5EF4-FFF2-40B4-BE49-F238E27FC236}">
                    <a16:creationId xmlns:a16="http://schemas.microsoft.com/office/drawing/2014/main" id="{491261C1-18E6-7F92-E0EE-9463A49D8901}"/>
                  </a:ext>
                </a:extLst>
              </p:cNvPr>
              <p:cNvSpPr/>
              <p:nvPr/>
            </p:nvSpPr>
            <p:spPr>
              <a:xfrm>
                <a:off x="1257870" y="5692972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2" name="Oval 431">
                <a:extLst>
                  <a:ext uri="{FF2B5EF4-FFF2-40B4-BE49-F238E27FC236}">
                    <a16:creationId xmlns:a16="http://schemas.microsoft.com/office/drawing/2014/main" id="{624174C9-3B33-3600-B907-B2DF38FE0AB2}"/>
                  </a:ext>
                </a:extLst>
              </p:cNvPr>
              <p:cNvSpPr/>
              <p:nvPr/>
            </p:nvSpPr>
            <p:spPr>
              <a:xfrm>
                <a:off x="1462192" y="5695752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3" name="Oval 432">
                <a:extLst>
                  <a:ext uri="{FF2B5EF4-FFF2-40B4-BE49-F238E27FC236}">
                    <a16:creationId xmlns:a16="http://schemas.microsoft.com/office/drawing/2014/main" id="{FF763E06-E9BD-3DC4-0330-EBAEFB7DFBE8}"/>
                  </a:ext>
                </a:extLst>
              </p:cNvPr>
              <p:cNvSpPr/>
              <p:nvPr/>
            </p:nvSpPr>
            <p:spPr>
              <a:xfrm>
                <a:off x="1654055" y="5698476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4" name="Oval 433">
                <a:extLst>
                  <a:ext uri="{FF2B5EF4-FFF2-40B4-BE49-F238E27FC236}">
                    <a16:creationId xmlns:a16="http://schemas.microsoft.com/office/drawing/2014/main" id="{ABBB2C21-2261-5828-5790-FBEF316BC284}"/>
                  </a:ext>
                </a:extLst>
              </p:cNvPr>
              <p:cNvSpPr/>
              <p:nvPr/>
            </p:nvSpPr>
            <p:spPr>
              <a:xfrm>
                <a:off x="1871756" y="5614071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5" name="Oval 434">
                <a:extLst>
                  <a:ext uri="{FF2B5EF4-FFF2-40B4-BE49-F238E27FC236}">
                    <a16:creationId xmlns:a16="http://schemas.microsoft.com/office/drawing/2014/main" id="{8446710F-027D-C3FB-7E45-4988815DFDB2}"/>
                  </a:ext>
                </a:extLst>
              </p:cNvPr>
              <p:cNvSpPr/>
              <p:nvPr/>
            </p:nvSpPr>
            <p:spPr>
              <a:xfrm>
                <a:off x="2059978" y="570708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6" name="Oval 435">
                <a:extLst>
                  <a:ext uri="{FF2B5EF4-FFF2-40B4-BE49-F238E27FC236}">
                    <a16:creationId xmlns:a16="http://schemas.microsoft.com/office/drawing/2014/main" id="{27F65843-72C8-26CF-66AB-A9951C0B5143}"/>
                  </a:ext>
                </a:extLst>
              </p:cNvPr>
              <p:cNvSpPr/>
              <p:nvPr/>
            </p:nvSpPr>
            <p:spPr>
              <a:xfrm>
                <a:off x="2251842" y="5709810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757CA462-96E6-1D01-715F-FA7493059D4E}"/>
                  </a:ext>
                </a:extLst>
              </p:cNvPr>
              <p:cNvSpPr/>
              <p:nvPr/>
            </p:nvSpPr>
            <p:spPr>
              <a:xfrm>
                <a:off x="2425510" y="569354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E14F0107-6D05-86E1-27A2-A64638CF384D}"/>
                  </a:ext>
                </a:extLst>
              </p:cNvPr>
              <p:cNvSpPr/>
              <p:nvPr/>
            </p:nvSpPr>
            <p:spPr>
              <a:xfrm>
                <a:off x="2629832" y="5696324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03CB9F96-C213-CC01-2FF5-EB3DBEDD401E}"/>
                  </a:ext>
                </a:extLst>
              </p:cNvPr>
              <p:cNvSpPr/>
              <p:nvPr/>
            </p:nvSpPr>
            <p:spPr>
              <a:xfrm>
                <a:off x="2821695" y="5699049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F129F28-C1DD-28A8-D5B0-34BEAC15F7E0}"/>
                  </a:ext>
                </a:extLst>
              </p:cNvPr>
              <p:cNvSpPr/>
              <p:nvPr/>
            </p:nvSpPr>
            <p:spPr>
              <a:xfrm>
                <a:off x="3007384" y="5703433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B08B5F35-94C4-B8EC-1896-97741AF93B2F}"/>
                  </a:ext>
                </a:extLst>
              </p:cNvPr>
              <p:cNvSpPr/>
              <p:nvPr/>
            </p:nvSpPr>
            <p:spPr>
              <a:xfrm>
                <a:off x="3135625" y="5582258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9C7C0663-AA11-E468-E23A-60D6D111FD72}"/>
                  </a:ext>
                </a:extLst>
              </p:cNvPr>
              <p:cNvSpPr/>
              <p:nvPr/>
            </p:nvSpPr>
            <p:spPr>
              <a:xfrm>
                <a:off x="3423962" y="5608241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E5E7B95D-CF1B-C302-4B7E-959ABF20934A}"/>
                  </a:ext>
                </a:extLst>
              </p:cNvPr>
              <p:cNvSpPr/>
              <p:nvPr/>
            </p:nvSpPr>
            <p:spPr>
              <a:xfrm>
                <a:off x="3616374" y="5698476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C14914E1-9519-92B2-3A33-89B46026FB12}"/>
                  </a:ext>
                </a:extLst>
              </p:cNvPr>
              <p:cNvSpPr/>
              <p:nvPr/>
            </p:nvSpPr>
            <p:spPr>
              <a:xfrm>
                <a:off x="3806037" y="5697250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467E01C2-886E-C200-5B88-28B362AF0CA5}"/>
                  </a:ext>
                </a:extLst>
              </p:cNvPr>
              <p:cNvSpPr/>
              <p:nvPr/>
            </p:nvSpPr>
            <p:spPr>
              <a:xfrm>
                <a:off x="3997901" y="5699974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CBC8A981-9BFA-B609-61BC-8503B323A061}"/>
                  </a:ext>
                </a:extLst>
              </p:cNvPr>
              <p:cNvSpPr/>
              <p:nvPr/>
            </p:nvSpPr>
            <p:spPr>
              <a:xfrm>
                <a:off x="4196048" y="5704306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14D8E8CB-4814-7FC1-2729-64DF40BF4C2C}"/>
                  </a:ext>
                </a:extLst>
              </p:cNvPr>
              <p:cNvSpPr/>
              <p:nvPr/>
            </p:nvSpPr>
            <p:spPr>
              <a:xfrm>
                <a:off x="4395346" y="5622987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17F29842-F9BD-1D6A-3D38-B3E3CBDAC930}"/>
                  </a:ext>
                </a:extLst>
              </p:cNvPr>
              <p:cNvSpPr/>
              <p:nvPr/>
            </p:nvSpPr>
            <p:spPr>
              <a:xfrm>
                <a:off x="1066007" y="569324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9A5E9856-8758-885E-FFEE-9214D5DC4789}"/>
                  </a:ext>
                </a:extLst>
              </p:cNvPr>
              <p:cNvSpPr/>
              <p:nvPr/>
            </p:nvSpPr>
            <p:spPr>
              <a:xfrm>
                <a:off x="1322197" y="476898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08E4E85E-3670-CE40-1E40-366B698B2A5E}"/>
                  </a:ext>
                </a:extLst>
              </p:cNvPr>
              <p:cNvSpPr/>
              <p:nvPr/>
            </p:nvSpPr>
            <p:spPr>
              <a:xfrm>
                <a:off x="1232112" y="451239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69A688FD-5D3C-C6B0-4857-45DA62B8624D}"/>
                  </a:ext>
                </a:extLst>
              </p:cNvPr>
              <p:cNvSpPr/>
              <p:nvPr/>
            </p:nvSpPr>
            <p:spPr>
              <a:xfrm>
                <a:off x="1121093" y="5232566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9F56DFB6-C433-3C5E-48F2-483B8BF64656}"/>
                  </a:ext>
                </a:extLst>
              </p:cNvPr>
              <p:cNvSpPr/>
              <p:nvPr/>
            </p:nvSpPr>
            <p:spPr>
              <a:xfrm>
                <a:off x="4166482" y="4942759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45451927-C1FE-1E99-9AEE-AD294D2381D6}"/>
                  </a:ext>
                </a:extLst>
              </p:cNvPr>
              <p:cNvSpPr/>
              <p:nvPr/>
            </p:nvSpPr>
            <p:spPr>
              <a:xfrm>
                <a:off x="2409816" y="480348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56B13BE5-5397-CBA3-CECE-F2F4B71E16E1}"/>
                  </a:ext>
                </a:extLst>
              </p:cNvPr>
              <p:cNvSpPr/>
              <p:nvPr/>
            </p:nvSpPr>
            <p:spPr>
              <a:xfrm>
                <a:off x="2330866" y="452224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F7CF51B-ABD9-5C76-171F-E3526A4C6907}"/>
                  </a:ext>
                </a:extLst>
              </p:cNvPr>
              <p:cNvSpPr/>
              <p:nvPr/>
            </p:nvSpPr>
            <p:spPr>
              <a:xfrm>
                <a:off x="2384965" y="5458314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86052E58-11FE-549B-B617-AE1E3FC8A404}"/>
                  </a:ext>
                </a:extLst>
              </p:cNvPr>
              <p:cNvSpPr/>
              <p:nvPr/>
            </p:nvSpPr>
            <p:spPr>
              <a:xfrm>
                <a:off x="3552185" y="457985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706B0A56-BF34-1AB0-9D69-213C9A7ADB19}"/>
                  </a:ext>
                </a:extLst>
              </p:cNvPr>
              <p:cNvSpPr/>
              <p:nvPr/>
            </p:nvSpPr>
            <p:spPr>
              <a:xfrm>
                <a:off x="4418874" y="5409190"/>
                <a:ext cx="180168" cy="180469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C4A5E61B-0316-BF41-AA76-0B485820F6E1}"/>
                  </a:ext>
                </a:extLst>
              </p:cNvPr>
              <p:cNvSpPr/>
              <p:nvPr/>
            </p:nvSpPr>
            <p:spPr>
              <a:xfrm>
                <a:off x="1856120" y="4786766"/>
                <a:ext cx="180168" cy="18047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29B5559E-8359-C807-C9AA-6D678EE5FCDE}"/>
                  </a:ext>
                </a:extLst>
              </p:cNvPr>
              <p:cNvSpPr/>
              <p:nvPr/>
            </p:nvSpPr>
            <p:spPr>
              <a:xfrm>
                <a:off x="1389544" y="5423570"/>
                <a:ext cx="180168" cy="18047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1587C433-00CC-CD2B-22E0-CE8E39456FEE}"/>
                  </a:ext>
                </a:extLst>
              </p:cNvPr>
              <p:cNvSpPr/>
              <p:nvPr/>
            </p:nvSpPr>
            <p:spPr>
              <a:xfrm>
                <a:off x="4434749" y="4647198"/>
                <a:ext cx="180168" cy="180470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BBD41BDD-1739-51D0-5A5F-F320B1538A6D}"/>
                  </a:ext>
                </a:extLst>
              </p:cNvPr>
              <p:cNvSpPr/>
              <p:nvPr/>
            </p:nvSpPr>
            <p:spPr>
              <a:xfrm>
                <a:off x="4404345" y="516565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35D98482-DAB3-CD44-A908-8864ACA39091}"/>
                  </a:ext>
                </a:extLst>
              </p:cNvPr>
              <p:cNvSpPr/>
              <p:nvPr/>
            </p:nvSpPr>
            <p:spPr>
              <a:xfrm>
                <a:off x="3303303" y="5435638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E85B9-B0D6-E9F1-21AE-D76C44530CBB}"/>
                </a:ext>
              </a:extLst>
            </p:cNvPr>
            <p:cNvGrpSpPr/>
            <p:nvPr/>
          </p:nvGrpSpPr>
          <p:grpSpPr>
            <a:xfrm>
              <a:off x="8336196" y="1362094"/>
              <a:ext cx="2500633" cy="1199573"/>
              <a:chOff x="322280" y="3827742"/>
              <a:chExt cx="4502908" cy="2062230"/>
            </a:xfrm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CB161E0B-8374-FDAB-9947-36B352BB91E7}"/>
                  </a:ext>
                </a:extLst>
              </p:cNvPr>
              <p:cNvSpPr/>
              <p:nvPr/>
            </p:nvSpPr>
            <p:spPr>
              <a:xfrm>
                <a:off x="950826" y="418479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id="{CCE6282A-C263-732C-86E7-4FCAE637D680}"/>
                  </a:ext>
                </a:extLst>
              </p:cNvPr>
              <p:cNvSpPr/>
              <p:nvPr/>
            </p:nvSpPr>
            <p:spPr>
              <a:xfrm>
                <a:off x="1017087" y="456109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7177375C-A0AB-C22F-5338-90596D11D2E9}"/>
                  </a:ext>
                </a:extLst>
              </p:cNvPr>
              <p:cNvSpPr/>
              <p:nvPr/>
            </p:nvSpPr>
            <p:spPr>
              <a:xfrm>
                <a:off x="722226" y="496114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id="{5B9F920B-84A7-1988-E6B9-C8AEE9D27FDC}"/>
                  </a:ext>
                </a:extLst>
              </p:cNvPr>
              <p:cNvSpPr/>
              <p:nvPr/>
            </p:nvSpPr>
            <p:spPr>
              <a:xfrm>
                <a:off x="1017087" y="529217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137B0658-6566-1D7A-8D64-F314EC797B58}"/>
                  </a:ext>
                </a:extLst>
              </p:cNvPr>
              <p:cNvSpPr/>
              <p:nvPr/>
            </p:nvSpPr>
            <p:spPr>
              <a:xfrm>
                <a:off x="1131387" y="484684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6D179EF6-A647-2F14-B4E1-4989E1677ABC}"/>
                  </a:ext>
                </a:extLst>
              </p:cNvPr>
              <p:cNvSpPr/>
              <p:nvPr/>
            </p:nvSpPr>
            <p:spPr>
              <a:xfrm>
                <a:off x="1566776" y="4275624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19871812-7721-8448-B37F-7C43D0ABFDB6}"/>
                  </a:ext>
                </a:extLst>
              </p:cNvPr>
              <p:cNvSpPr/>
              <p:nvPr/>
            </p:nvSpPr>
            <p:spPr>
              <a:xfrm>
                <a:off x="1633037" y="4651931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F2E289A3-B579-F9E2-F671-477977597108}"/>
                  </a:ext>
                </a:extLst>
              </p:cNvPr>
              <p:cNvSpPr/>
              <p:nvPr/>
            </p:nvSpPr>
            <p:spPr>
              <a:xfrm>
                <a:off x="1338176" y="5051981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B45A5DC0-3443-74AD-A979-6C55CF612E2B}"/>
                  </a:ext>
                </a:extLst>
              </p:cNvPr>
              <p:cNvSpPr/>
              <p:nvPr/>
            </p:nvSpPr>
            <p:spPr>
              <a:xfrm>
                <a:off x="1633037" y="538301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EC0A46B4-3215-1C4D-E44E-53B19BE02D11}"/>
                  </a:ext>
                </a:extLst>
              </p:cNvPr>
              <p:cNvSpPr/>
              <p:nvPr/>
            </p:nvSpPr>
            <p:spPr>
              <a:xfrm>
                <a:off x="1747337" y="4937681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B7C9CC23-F60B-5FD0-F5CF-ADD2EA753889}"/>
                  </a:ext>
                </a:extLst>
              </p:cNvPr>
              <p:cNvSpPr/>
              <p:nvPr/>
            </p:nvSpPr>
            <p:spPr>
              <a:xfrm>
                <a:off x="2275905" y="424787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070D1417-B49D-88D2-AED9-7D5FDDBF830C}"/>
                  </a:ext>
                </a:extLst>
              </p:cNvPr>
              <p:cNvSpPr/>
              <p:nvPr/>
            </p:nvSpPr>
            <p:spPr>
              <a:xfrm>
                <a:off x="2236333" y="46919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64F36792-28B7-67B6-BD0D-6D39C7A5657D}"/>
                  </a:ext>
                </a:extLst>
              </p:cNvPr>
              <p:cNvSpPr/>
              <p:nvPr/>
            </p:nvSpPr>
            <p:spPr>
              <a:xfrm>
                <a:off x="2047305" y="5024235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76BB9905-93D2-1DE6-48BC-EBB3A55EFB8A}"/>
                  </a:ext>
                </a:extLst>
              </p:cNvPr>
              <p:cNvSpPr/>
              <p:nvPr/>
            </p:nvSpPr>
            <p:spPr>
              <a:xfrm>
                <a:off x="2342166" y="5355264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F2F3538F-21D2-0E6D-02DA-C8C0A29F214F}"/>
                  </a:ext>
                </a:extLst>
              </p:cNvPr>
              <p:cNvSpPr/>
              <p:nvPr/>
            </p:nvSpPr>
            <p:spPr>
              <a:xfrm>
                <a:off x="2456466" y="4909935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59909D4C-2EAB-0606-D7B6-5F468D731B2B}"/>
                  </a:ext>
                </a:extLst>
              </p:cNvPr>
              <p:cNvSpPr/>
              <p:nvPr/>
            </p:nvSpPr>
            <p:spPr>
              <a:xfrm>
                <a:off x="3094365" y="413357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9E462F1C-5185-9B7B-F53E-A5CCD5C85A7E}"/>
                  </a:ext>
                </a:extLst>
              </p:cNvPr>
              <p:cNvSpPr/>
              <p:nvPr/>
            </p:nvSpPr>
            <p:spPr>
              <a:xfrm>
                <a:off x="3031404" y="4531124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E6EF6E8A-4C3C-B903-CDA1-B86C77B6F960}"/>
                  </a:ext>
                </a:extLst>
              </p:cNvPr>
              <p:cNvSpPr/>
              <p:nvPr/>
            </p:nvSpPr>
            <p:spPr>
              <a:xfrm>
                <a:off x="2865765" y="4909935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7C359D06-68C8-56C2-934F-16006694D74B}"/>
                  </a:ext>
                </a:extLst>
              </p:cNvPr>
              <p:cNvSpPr/>
              <p:nvPr/>
            </p:nvSpPr>
            <p:spPr>
              <a:xfrm>
                <a:off x="3133690" y="5056523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6747E34A-0171-0C4B-676D-A9DFD6DB9760}"/>
                  </a:ext>
                </a:extLst>
              </p:cNvPr>
              <p:cNvSpPr/>
              <p:nvPr/>
            </p:nvSpPr>
            <p:spPr>
              <a:xfrm>
                <a:off x="3274926" y="4795635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175CE199-2D2D-730A-E32D-AA2398C4A2A0}"/>
                  </a:ext>
                </a:extLst>
              </p:cNvPr>
              <p:cNvSpPr/>
              <p:nvPr/>
            </p:nvSpPr>
            <p:spPr>
              <a:xfrm>
                <a:off x="3813709" y="424194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223E7939-5A0D-C506-AB11-2587729039FB}"/>
                  </a:ext>
                </a:extLst>
              </p:cNvPr>
              <p:cNvSpPr/>
              <p:nvPr/>
            </p:nvSpPr>
            <p:spPr>
              <a:xfrm>
                <a:off x="3879970" y="461824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76C46AC0-256E-3AA3-ADA8-AF9CADE53B5C}"/>
                  </a:ext>
                </a:extLst>
              </p:cNvPr>
              <p:cNvSpPr/>
              <p:nvPr/>
            </p:nvSpPr>
            <p:spPr>
              <a:xfrm>
                <a:off x="3585109" y="501829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448F2647-E188-0934-EA6C-AD90E8E924AC}"/>
                  </a:ext>
                </a:extLst>
              </p:cNvPr>
              <p:cNvSpPr/>
              <p:nvPr/>
            </p:nvSpPr>
            <p:spPr>
              <a:xfrm>
                <a:off x="3619090" y="538301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313D4960-73AA-6339-7907-8CC8981A77C6}"/>
                  </a:ext>
                </a:extLst>
              </p:cNvPr>
              <p:cNvSpPr/>
              <p:nvPr/>
            </p:nvSpPr>
            <p:spPr>
              <a:xfrm>
                <a:off x="3994270" y="490399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F7121241-7BC3-CDF0-5D1A-695366D18D53}"/>
                  </a:ext>
                </a:extLst>
              </p:cNvPr>
              <p:cNvSpPr/>
              <p:nvPr/>
            </p:nvSpPr>
            <p:spPr>
              <a:xfrm>
                <a:off x="3520298" y="457545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3CC77AE1-138E-81BA-8F3C-CEC38EB9F2BF}"/>
                  </a:ext>
                </a:extLst>
              </p:cNvPr>
              <p:cNvSpPr/>
              <p:nvPr/>
            </p:nvSpPr>
            <p:spPr>
              <a:xfrm>
                <a:off x="2697076" y="420701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EB799E09-3BDA-0E2E-B582-BE75C95CF204}"/>
                  </a:ext>
                </a:extLst>
              </p:cNvPr>
              <p:cNvSpPr/>
              <p:nvPr/>
            </p:nvSpPr>
            <p:spPr>
              <a:xfrm>
                <a:off x="2773413" y="534932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5D7AD971-343F-49AD-9C75-7617CC2AD31A}"/>
                  </a:ext>
                </a:extLst>
              </p:cNvPr>
              <p:cNvSpPr/>
              <p:nvPr/>
            </p:nvSpPr>
            <p:spPr>
              <a:xfrm>
                <a:off x="4214174" y="422338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C7EDE79E-0FA9-5027-CAEF-D0A2902BC9B1}"/>
                  </a:ext>
                </a:extLst>
              </p:cNvPr>
              <p:cNvSpPr/>
              <p:nvPr/>
            </p:nvSpPr>
            <p:spPr>
              <a:xfrm>
                <a:off x="4013734" y="532749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BB7131F8-E228-A50F-998A-7097C300D9EB}"/>
                  </a:ext>
                </a:extLst>
              </p:cNvPr>
              <p:cNvSpPr/>
              <p:nvPr/>
            </p:nvSpPr>
            <p:spPr>
              <a:xfrm>
                <a:off x="2562927" y="4572970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3062CD6C-50D8-E6AE-D930-8DD32C480848}"/>
                  </a:ext>
                </a:extLst>
              </p:cNvPr>
              <p:cNvSpPr/>
              <p:nvPr/>
            </p:nvSpPr>
            <p:spPr>
              <a:xfrm>
                <a:off x="600472" y="3827742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E85F01C5-4CF3-6102-A7B8-F82C9D662275}"/>
                  </a:ext>
                </a:extLst>
              </p:cNvPr>
              <p:cNvSpPr/>
              <p:nvPr/>
            </p:nvSpPr>
            <p:spPr>
              <a:xfrm>
                <a:off x="859718" y="3831263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132E3B83-CD15-D943-AAB4-1AE6919C1944}"/>
                  </a:ext>
                </a:extLst>
              </p:cNvPr>
              <p:cNvSpPr/>
              <p:nvPr/>
            </p:nvSpPr>
            <p:spPr>
              <a:xfrm>
                <a:off x="1103833" y="3889742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id="{22FDCE24-241B-FF83-A4E0-282B7ED5279C}"/>
                  </a:ext>
                </a:extLst>
              </p:cNvPr>
              <p:cNvSpPr/>
              <p:nvPr/>
            </p:nvSpPr>
            <p:spPr>
              <a:xfrm>
                <a:off x="1351664" y="3977378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id="{A0E2C87B-410B-0731-A930-CFB323695001}"/>
                  </a:ext>
                </a:extLst>
              </p:cNvPr>
              <p:cNvSpPr/>
              <p:nvPr/>
            </p:nvSpPr>
            <p:spPr>
              <a:xfrm>
                <a:off x="1577325" y="3867648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id="{187DE0A9-2807-404B-718C-0ACB2BA11FA6}"/>
                  </a:ext>
                </a:extLst>
              </p:cNvPr>
              <p:cNvSpPr/>
              <p:nvPr/>
            </p:nvSpPr>
            <p:spPr>
              <a:xfrm>
                <a:off x="1861637" y="3849070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id="{5591466B-424D-45D7-940D-FF444E7010D1}"/>
                  </a:ext>
                </a:extLst>
              </p:cNvPr>
              <p:cNvSpPr/>
              <p:nvPr/>
            </p:nvSpPr>
            <p:spPr>
              <a:xfrm>
                <a:off x="2081990" y="3828467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659862C6-6C33-C3F8-86AA-A5D0A2B5AB20}"/>
                  </a:ext>
                </a:extLst>
              </p:cNvPr>
              <p:cNvSpPr/>
              <p:nvPr/>
            </p:nvSpPr>
            <p:spPr>
              <a:xfrm>
                <a:off x="2313736" y="3936832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7624934A-4059-EB15-784F-59665365BBD0}"/>
                  </a:ext>
                </a:extLst>
              </p:cNvPr>
              <p:cNvSpPr/>
              <p:nvPr/>
            </p:nvSpPr>
            <p:spPr>
              <a:xfrm>
                <a:off x="2584675" y="3835439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id="{92EC6EAE-C552-B498-E3A7-3D870F93C780}"/>
                  </a:ext>
                </a:extLst>
              </p:cNvPr>
              <p:cNvSpPr/>
              <p:nvPr/>
            </p:nvSpPr>
            <p:spPr>
              <a:xfrm>
                <a:off x="2812331" y="3875126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892E6B8B-15BA-CCE1-6AD0-5C5E6DDC6635}"/>
                  </a:ext>
                </a:extLst>
              </p:cNvPr>
              <p:cNvSpPr/>
              <p:nvPr/>
            </p:nvSpPr>
            <p:spPr>
              <a:xfrm>
                <a:off x="3079526" y="3844513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id="{06ADB5BC-4005-B584-3282-BC465A2B6EDC}"/>
                  </a:ext>
                </a:extLst>
              </p:cNvPr>
              <p:cNvSpPr/>
              <p:nvPr/>
            </p:nvSpPr>
            <p:spPr>
              <a:xfrm>
                <a:off x="3322965" y="3847964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id="{4D9CA9A6-9305-6341-E706-349E56558FDF}"/>
                  </a:ext>
                </a:extLst>
              </p:cNvPr>
              <p:cNvSpPr/>
              <p:nvPr/>
            </p:nvSpPr>
            <p:spPr>
              <a:xfrm>
                <a:off x="3587925" y="3877231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75734B81-3CB1-2657-8E23-17BB5C471006}"/>
                  </a:ext>
                </a:extLst>
              </p:cNvPr>
              <p:cNvSpPr/>
              <p:nvPr/>
            </p:nvSpPr>
            <p:spPr>
              <a:xfrm>
                <a:off x="3833623" y="3833160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CE134EB0-1CD5-67EB-E848-60B7A571623B}"/>
                  </a:ext>
                </a:extLst>
              </p:cNvPr>
              <p:cNvSpPr/>
              <p:nvPr/>
            </p:nvSpPr>
            <p:spPr>
              <a:xfrm>
                <a:off x="4070052" y="3864111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530D85EA-8322-F3EE-2F65-BD88E2ADA9E6}"/>
                  </a:ext>
                </a:extLst>
              </p:cNvPr>
              <p:cNvSpPr/>
              <p:nvPr/>
            </p:nvSpPr>
            <p:spPr>
              <a:xfrm>
                <a:off x="4328474" y="3842098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46F4AC91-249B-E883-1032-9784CDBB72FB}"/>
                  </a:ext>
                </a:extLst>
              </p:cNvPr>
              <p:cNvSpPr/>
              <p:nvPr/>
            </p:nvSpPr>
            <p:spPr>
              <a:xfrm>
                <a:off x="4542092" y="3986478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91129B7C-8F5C-9BD6-875D-682E0B1D2218}"/>
                  </a:ext>
                </a:extLst>
              </p:cNvPr>
              <p:cNvSpPr/>
              <p:nvPr/>
            </p:nvSpPr>
            <p:spPr>
              <a:xfrm>
                <a:off x="357033" y="3828088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3E00C6B0-C458-D4A2-8D73-8A1CE9E33BF4}"/>
                  </a:ext>
                </a:extLst>
              </p:cNvPr>
              <p:cNvSpPr/>
              <p:nvPr/>
            </p:nvSpPr>
            <p:spPr>
              <a:xfrm>
                <a:off x="565719" y="5640044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048A2AE4-E327-F0D1-D9A3-7F5E28B360E1}"/>
                  </a:ext>
                </a:extLst>
              </p:cNvPr>
              <p:cNvSpPr/>
              <p:nvPr/>
            </p:nvSpPr>
            <p:spPr>
              <a:xfrm>
                <a:off x="824965" y="5643565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D4CAD3B9-7A53-B877-7CA3-C3A4C47405B0}"/>
                  </a:ext>
                </a:extLst>
              </p:cNvPr>
              <p:cNvSpPr/>
              <p:nvPr/>
            </p:nvSpPr>
            <p:spPr>
              <a:xfrm>
                <a:off x="1068404" y="5647016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7ED37D60-89A6-87E5-7B0F-F934F7A19903}"/>
                  </a:ext>
                </a:extLst>
              </p:cNvPr>
              <p:cNvSpPr/>
              <p:nvPr/>
            </p:nvSpPr>
            <p:spPr>
              <a:xfrm>
                <a:off x="1344626" y="5540100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84CCFDBD-D1A3-78CF-E0A2-C3EA046EAB37}"/>
                  </a:ext>
                </a:extLst>
              </p:cNvPr>
              <p:cNvSpPr/>
              <p:nvPr/>
            </p:nvSpPr>
            <p:spPr>
              <a:xfrm>
                <a:off x="1583445" y="5657921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5" name="Oval 354">
                <a:extLst>
                  <a:ext uri="{FF2B5EF4-FFF2-40B4-BE49-F238E27FC236}">
                    <a16:creationId xmlns:a16="http://schemas.microsoft.com/office/drawing/2014/main" id="{DD410380-6C11-3FE9-DA58-0E4BA7BDAAF9}"/>
                  </a:ext>
                </a:extLst>
              </p:cNvPr>
              <p:cNvSpPr/>
              <p:nvPr/>
            </p:nvSpPr>
            <p:spPr>
              <a:xfrm>
                <a:off x="1826884" y="5661372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AD24956A-2E7B-DEEC-47EB-46DD977108EB}"/>
                  </a:ext>
                </a:extLst>
              </p:cNvPr>
              <p:cNvSpPr/>
              <p:nvPr/>
            </p:nvSpPr>
            <p:spPr>
              <a:xfrm>
                <a:off x="2047237" y="5640769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940E3036-07CC-9AF9-39FA-0A8E850C0236}"/>
                  </a:ext>
                </a:extLst>
              </p:cNvPr>
              <p:cNvSpPr/>
              <p:nvPr/>
            </p:nvSpPr>
            <p:spPr>
              <a:xfrm>
                <a:off x="2306483" y="5644290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7FFEBFD1-D29B-5BD2-B5D2-F21E18517D80}"/>
                  </a:ext>
                </a:extLst>
              </p:cNvPr>
              <p:cNvSpPr/>
              <p:nvPr/>
            </p:nvSpPr>
            <p:spPr>
              <a:xfrm>
                <a:off x="2549922" y="5647741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9" name="Oval 358">
                <a:extLst>
                  <a:ext uri="{FF2B5EF4-FFF2-40B4-BE49-F238E27FC236}">
                    <a16:creationId xmlns:a16="http://schemas.microsoft.com/office/drawing/2014/main" id="{FE2B40F8-CCA5-C1D1-2CF2-1700EADCFF0B}"/>
                  </a:ext>
                </a:extLst>
              </p:cNvPr>
              <p:cNvSpPr/>
              <p:nvPr/>
            </p:nvSpPr>
            <p:spPr>
              <a:xfrm>
                <a:off x="2785527" y="5653294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9A44A69F-07AC-D5D8-B03F-06D93E37FB08}"/>
                  </a:ext>
                </a:extLst>
              </p:cNvPr>
              <p:cNvSpPr/>
              <p:nvPr/>
            </p:nvSpPr>
            <p:spPr>
              <a:xfrm>
                <a:off x="2948241" y="5499803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1273B35D-728A-6587-FC6A-D2029C0290E0}"/>
                  </a:ext>
                </a:extLst>
              </p:cNvPr>
              <p:cNvSpPr/>
              <p:nvPr/>
            </p:nvSpPr>
            <p:spPr>
              <a:xfrm>
                <a:off x="3314087" y="5532716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0A75BF5A-49B3-C373-F3DE-884044B1A5D2}"/>
                  </a:ext>
                </a:extLst>
              </p:cNvPr>
              <p:cNvSpPr/>
              <p:nvPr/>
            </p:nvSpPr>
            <p:spPr>
              <a:xfrm>
                <a:off x="3558222" y="5647016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A82DC5B0-03E9-D6E5-6621-4AC5D96155FF}"/>
                  </a:ext>
                </a:extLst>
              </p:cNvPr>
              <p:cNvSpPr/>
              <p:nvPr/>
            </p:nvSpPr>
            <p:spPr>
              <a:xfrm>
                <a:off x="3798870" y="5645462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FD7866B0-CCC4-2C40-F4A8-E838F3E64F3A}"/>
                  </a:ext>
                </a:extLst>
              </p:cNvPr>
              <p:cNvSpPr/>
              <p:nvPr/>
            </p:nvSpPr>
            <p:spPr>
              <a:xfrm>
                <a:off x="4042309" y="5648913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592DF9C5-793B-F0B9-634C-85C3FB3BFF7B}"/>
                  </a:ext>
                </a:extLst>
              </p:cNvPr>
              <p:cNvSpPr/>
              <p:nvPr/>
            </p:nvSpPr>
            <p:spPr>
              <a:xfrm>
                <a:off x="4293721" y="5654400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54F6F751-D6B6-1ABB-8DFF-8A58CBF25E43}"/>
                  </a:ext>
                </a:extLst>
              </p:cNvPr>
              <p:cNvSpPr/>
              <p:nvPr/>
            </p:nvSpPr>
            <p:spPr>
              <a:xfrm>
                <a:off x="4546593" y="5551394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C1242FEC-805A-A6EB-2A6A-040A8C662B15}"/>
                  </a:ext>
                </a:extLst>
              </p:cNvPr>
              <p:cNvSpPr/>
              <p:nvPr/>
            </p:nvSpPr>
            <p:spPr>
              <a:xfrm>
                <a:off x="322280" y="5640390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8" name="Oval 367">
                <a:extLst>
                  <a:ext uri="{FF2B5EF4-FFF2-40B4-BE49-F238E27FC236}">
                    <a16:creationId xmlns:a16="http://schemas.microsoft.com/office/drawing/2014/main" id="{C1ADFB3B-AC98-624B-863B-BB6D361EF8A8}"/>
                  </a:ext>
                </a:extLst>
              </p:cNvPr>
              <p:cNvSpPr/>
              <p:nvPr/>
            </p:nvSpPr>
            <p:spPr>
              <a:xfrm>
                <a:off x="647337" y="4469642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9" name="Oval 368">
                <a:extLst>
                  <a:ext uri="{FF2B5EF4-FFF2-40B4-BE49-F238E27FC236}">
                    <a16:creationId xmlns:a16="http://schemas.microsoft.com/office/drawing/2014/main" id="{9B8560E9-3A60-4160-9375-735540113404}"/>
                  </a:ext>
                </a:extLst>
              </p:cNvPr>
              <p:cNvSpPr/>
              <p:nvPr/>
            </p:nvSpPr>
            <p:spPr>
              <a:xfrm>
                <a:off x="533037" y="4144621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0" name="Oval 369">
                <a:extLst>
                  <a:ext uri="{FF2B5EF4-FFF2-40B4-BE49-F238E27FC236}">
                    <a16:creationId xmlns:a16="http://schemas.microsoft.com/office/drawing/2014/main" id="{9DAE55F3-DD9C-9E08-1498-7BD3F9AC66BE}"/>
                  </a:ext>
                </a:extLst>
              </p:cNvPr>
              <p:cNvSpPr/>
              <p:nvPr/>
            </p:nvSpPr>
            <p:spPr>
              <a:xfrm>
                <a:off x="392174" y="5056851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1" name="Oval 370">
                <a:extLst>
                  <a:ext uri="{FF2B5EF4-FFF2-40B4-BE49-F238E27FC236}">
                    <a16:creationId xmlns:a16="http://schemas.microsoft.com/office/drawing/2014/main" id="{8850F1CB-F4EB-13CF-8ED4-C2482E0607C3}"/>
                  </a:ext>
                </a:extLst>
              </p:cNvPr>
              <p:cNvSpPr/>
              <p:nvPr/>
            </p:nvSpPr>
            <p:spPr>
              <a:xfrm>
                <a:off x="4256207" y="4689756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2" name="Oval 371">
                <a:extLst>
                  <a:ext uri="{FF2B5EF4-FFF2-40B4-BE49-F238E27FC236}">
                    <a16:creationId xmlns:a16="http://schemas.microsoft.com/office/drawing/2014/main" id="{601A8705-73EB-E265-E380-6527CB064EDC}"/>
                  </a:ext>
                </a:extLst>
              </p:cNvPr>
              <p:cNvSpPr/>
              <p:nvPr/>
            </p:nvSpPr>
            <p:spPr>
              <a:xfrm>
                <a:off x="2027324" y="4513341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3" name="Oval 372">
                <a:extLst>
                  <a:ext uri="{FF2B5EF4-FFF2-40B4-BE49-F238E27FC236}">
                    <a16:creationId xmlns:a16="http://schemas.microsoft.com/office/drawing/2014/main" id="{4BECC59D-B448-CA3C-7CD3-59B8EFFFF238}"/>
                  </a:ext>
                </a:extLst>
              </p:cNvPr>
              <p:cNvSpPr/>
              <p:nvPr/>
            </p:nvSpPr>
            <p:spPr>
              <a:xfrm>
                <a:off x="1927151" y="415708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2BD1290E-5511-4B02-7536-782D78D18CEC}"/>
                  </a:ext>
                </a:extLst>
              </p:cNvPr>
              <p:cNvSpPr/>
              <p:nvPr/>
            </p:nvSpPr>
            <p:spPr>
              <a:xfrm>
                <a:off x="1995793" y="5342804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B77B3F3F-AE12-A443-D195-745F7AC3DAA0}"/>
                  </a:ext>
                </a:extLst>
              </p:cNvPr>
              <p:cNvSpPr/>
              <p:nvPr/>
            </p:nvSpPr>
            <p:spPr>
              <a:xfrm>
                <a:off x="3476779" y="4230071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BE473EDA-8295-37D0-1C0C-8C2011018C7D}"/>
                  </a:ext>
                </a:extLst>
              </p:cNvPr>
              <p:cNvSpPr/>
              <p:nvPr/>
            </p:nvSpPr>
            <p:spPr>
              <a:xfrm>
                <a:off x="4583281" y="5254442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23D9A142-4B2E-AE10-2166-3C8D24706422}"/>
                  </a:ext>
                </a:extLst>
              </p:cNvPr>
              <p:cNvSpPr/>
              <p:nvPr/>
            </p:nvSpPr>
            <p:spPr>
              <a:xfrm>
                <a:off x="1324787" y="4492161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DE5A0574-A278-C048-8950-7A9E72CEEC35}"/>
                  </a:ext>
                </a:extLst>
              </p:cNvPr>
              <p:cNvSpPr/>
              <p:nvPr/>
            </p:nvSpPr>
            <p:spPr>
              <a:xfrm>
                <a:off x="732789" y="5298794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E0069605-197A-52A6-71E1-FA4DD49B35A0}"/>
                  </a:ext>
                </a:extLst>
              </p:cNvPr>
              <p:cNvSpPr/>
              <p:nvPr/>
            </p:nvSpPr>
            <p:spPr>
              <a:xfrm>
                <a:off x="4596588" y="4315371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72845C6F-7B82-7835-717D-08E380666DE1}"/>
                  </a:ext>
                </a:extLst>
              </p:cNvPr>
              <p:cNvSpPr/>
              <p:nvPr/>
            </p:nvSpPr>
            <p:spPr>
              <a:xfrm>
                <a:off x="4558011" y="4972099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2625DE94-8474-9520-9755-FE620F35D369}"/>
                  </a:ext>
                </a:extLst>
              </p:cNvPr>
              <p:cNvSpPr/>
              <p:nvPr/>
            </p:nvSpPr>
            <p:spPr>
              <a:xfrm>
                <a:off x="3160993" y="5314081"/>
                <a:ext cx="228600" cy="228600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11EF28-E99C-C503-8C14-7A032A56637C}"/>
                </a:ext>
              </a:extLst>
            </p:cNvPr>
            <p:cNvSpPr/>
            <p:nvPr/>
          </p:nvSpPr>
          <p:spPr>
            <a:xfrm>
              <a:off x="7195751" y="1357992"/>
              <a:ext cx="882507" cy="2031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2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Points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E5B502-F4F8-1CDF-6001-ED9A7DB6457F}"/>
                </a:ext>
              </a:extLst>
            </p:cNvPr>
            <p:cNvSpPr/>
            <p:nvPr/>
          </p:nvSpPr>
          <p:spPr>
            <a:xfrm>
              <a:off x="7005086" y="2758800"/>
              <a:ext cx="1263840" cy="4078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2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Attention Mask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EC2A238-2027-BDA9-37AB-A1FBC96B9EFD}"/>
                </a:ext>
              </a:extLst>
            </p:cNvPr>
            <p:cNvGrpSpPr/>
            <p:nvPr/>
          </p:nvGrpSpPr>
          <p:grpSpPr>
            <a:xfrm>
              <a:off x="8386860" y="4480517"/>
              <a:ext cx="2479983" cy="1322687"/>
              <a:chOff x="1066007" y="4262235"/>
              <a:chExt cx="3548910" cy="162804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92A10B4-5C88-1477-E1AC-F62077DE2362}"/>
                  </a:ext>
                </a:extLst>
              </p:cNvPr>
              <p:cNvSpPr/>
              <p:nvPr/>
            </p:nvSpPr>
            <p:spPr>
              <a:xfrm>
                <a:off x="1561388" y="454411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8ABBA2C-5ADF-1A22-3FB5-D91CD36EC036}"/>
                  </a:ext>
                </a:extLst>
              </p:cNvPr>
              <p:cNvSpPr/>
              <p:nvPr/>
            </p:nvSpPr>
            <p:spPr>
              <a:xfrm>
                <a:off x="1613610" y="484119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9FBA7D8-30B1-4807-8092-B5DA2A4D2408}"/>
                  </a:ext>
                </a:extLst>
              </p:cNvPr>
              <p:cNvSpPr/>
              <p:nvPr/>
            </p:nvSpPr>
            <p:spPr>
              <a:xfrm>
                <a:off x="1381219" y="5157013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EFC628B-352F-D431-F9DE-F16151A10752}"/>
                  </a:ext>
                </a:extLst>
              </p:cNvPr>
              <p:cNvSpPr/>
              <p:nvPr/>
            </p:nvSpPr>
            <p:spPr>
              <a:xfrm>
                <a:off x="1613610" y="5418346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8B90BCB-DD2B-06C7-A298-B3C0AA6555B1}"/>
                  </a:ext>
                </a:extLst>
              </p:cNvPr>
              <p:cNvSpPr/>
              <p:nvPr/>
            </p:nvSpPr>
            <p:spPr>
              <a:xfrm>
                <a:off x="1703694" y="506677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D4B8550-B75A-5DA1-7E5C-A3B118E35C64}"/>
                  </a:ext>
                </a:extLst>
              </p:cNvPr>
              <p:cNvSpPr/>
              <p:nvPr/>
            </p:nvSpPr>
            <p:spPr>
              <a:xfrm>
                <a:off x="2046841" y="4615819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C09E2B0-E921-F2B0-7759-00ABB7FD928D}"/>
                  </a:ext>
                </a:extLst>
              </p:cNvPr>
              <p:cNvSpPr/>
              <p:nvPr/>
            </p:nvSpPr>
            <p:spPr>
              <a:xfrm>
                <a:off x="2099064" y="491289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90E9BDF-AEA5-2796-6A18-D9DD70DC32F4}"/>
                  </a:ext>
                </a:extLst>
              </p:cNvPr>
              <p:cNvSpPr/>
              <p:nvPr/>
            </p:nvSpPr>
            <p:spPr>
              <a:xfrm>
                <a:off x="1866673" y="522872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DEF7C6C-E92A-084E-683B-E4103554A83C}"/>
                  </a:ext>
                </a:extLst>
              </p:cNvPr>
              <p:cNvSpPr/>
              <p:nvPr/>
            </p:nvSpPr>
            <p:spPr>
              <a:xfrm>
                <a:off x="2099064" y="5490055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08B03F2-40C7-45B3-8552-008A2159A02B}"/>
                  </a:ext>
                </a:extLst>
              </p:cNvPr>
              <p:cNvSpPr/>
              <p:nvPr/>
            </p:nvSpPr>
            <p:spPr>
              <a:xfrm>
                <a:off x="2189148" y="5138486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F08D52A-5573-B2DB-7A04-4F9210C48DB3}"/>
                  </a:ext>
                </a:extLst>
              </p:cNvPr>
              <p:cNvSpPr/>
              <p:nvPr/>
            </p:nvSpPr>
            <p:spPr>
              <a:xfrm>
                <a:off x="2605732" y="4593915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F79F495-7368-0418-5591-17E9AB851993}"/>
                  </a:ext>
                </a:extLst>
              </p:cNvPr>
              <p:cNvSpPr/>
              <p:nvPr/>
            </p:nvSpPr>
            <p:spPr>
              <a:xfrm>
                <a:off x="2574220" y="4924304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448286E0-20C2-AAD3-7405-7DEB1F8F439B}"/>
                  </a:ext>
                </a:extLst>
              </p:cNvPr>
              <p:cNvSpPr/>
              <p:nvPr/>
            </p:nvSpPr>
            <p:spPr>
              <a:xfrm>
                <a:off x="2425564" y="520681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71E5859F-344D-9A49-2624-D7F7E6C47CA0}"/>
                  </a:ext>
                </a:extLst>
              </p:cNvPr>
              <p:cNvSpPr/>
              <p:nvPr/>
            </p:nvSpPr>
            <p:spPr>
              <a:xfrm>
                <a:off x="2657955" y="546815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5202695-78CC-8495-4104-865E293F9E4F}"/>
                  </a:ext>
                </a:extLst>
              </p:cNvPr>
              <p:cNvSpPr/>
              <p:nvPr/>
            </p:nvSpPr>
            <p:spPr>
              <a:xfrm>
                <a:off x="2748039" y="511658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D4B6301-C551-FF02-3A1F-54A21AA6D4C6}"/>
                  </a:ext>
                </a:extLst>
              </p:cNvPr>
              <p:cNvSpPr/>
              <p:nvPr/>
            </p:nvSpPr>
            <p:spPr>
              <a:xfrm>
                <a:off x="3250791" y="450368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7D0F17D-DEC7-2062-1822-2313F59DB101}"/>
                  </a:ext>
                </a:extLst>
              </p:cNvPr>
              <p:cNvSpPr/>
              <p:nvPr/>
            </p:nvSpPr>
            <p:spPr>
              <a:xfrm>
                <a:off x="3170452" y="481281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923B1AF-565F-5B17-9D38-9927DFBC2204}"/>
                  </a:ext>
                </a:extLst>
              </p:cNvPr>
              <p:cNvSpPr/>
              <p:nvPr/>
            </p:nvSpPr>
            <p:spPr>
              <a:xfrm>
                <a:off x="3070623" y="511658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C68C190-50C2-CB5F-5238-EE6D90EDD69C}"/>
                  </a:ext>
                </a:extLst>
              </p:cNvPr>
              <p:cNvSpPr/>
              <p:nvPr/>
            </p:nvSpPr>
            <p:spPr>
              <a:xfrm>
                <a:off x="3281784" y="523230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5E5BBB9-5AD9-EB34-A6F2-DCE98E18207D}"/>
                  </a:ext>
                </a:extLst>
              </p:cNvPr>
              <p:cNvSpPr/>
              <p:nvPr/>
            </p:nvSpPr>
            <p:spPr>
              <a:xfrm>
                <a:off x="3393098" y="5026346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45EFE67-9130-F399-5694-2136305CDC44}"/>
                  </a:ext>
                </a:extLst>
              </p:cNvPr>
              <p:cNvSpPr/>
              <p:nvPr/>
            </p:nvSpPr>
            <p:spPr>
              <a:xfrm>
                <a:off x="3817733" y="4589229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B0A16E7-0A5C-8B94-26E0-83BDA800C6A9}"/>
                  </a:ext>
                </a:extLst>
              </p:cNvPr>
              <p:cNvSpPr/>
              <p:nvPr/>
            </p:nvSpPr>
            <p:spPr>
              <a:xfrm>
                <a:off x="3869955" y="488630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9967CB6-D133-9341-E27D-59759BEDE152}"/>
                  </a:ext>
                </a:extLst>
              </p:cNvPr>
              <p:cNvSpPr/>
              <p:nvPr/>
            </p:nvSpPr>
            <p:spPr>
              <a:xfrm>
                <a:off x="3637564" y="5202130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23AE0E8-5513-3EB6-FA69-F659004B9670}"/>
                  </a:ext>
                </a:extLst>
              </p:cNvPr>
              <p:cNvSpPr/>
              <p:nvPr/>
            </p:nvSpPr>
            <p:spPr>
              <a:xfrm>
                <a:off x="3664346" y="5490055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168FF54-ADDA-C228-06D0-F56F3949E345}"/>
                  </a:ext>
                </a:extLst>
              </p:cNvPr>
              <p:cNvSpPr/>
              <p:nvPr/>
            </p:nvSpPr>
            <p:spPr>
              <a:xfrm>
                <a:off x="3960039" y="5111895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CB7F15D-A4CC-A3B1-BDF5-CB5BF04EE37C}"/>
                  </a:ext>
                </a:extLst>
              </p:cNvPr>
              <p:cNvSpPr/>
              <p:nvPr/>
            </p:nvSpPr>
            <p:spPr>
              <a:xfrm>
                <a:off x="3586484" y="4852524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A4AE3321-B91D-C7E5-4AE4-6D0CFC8D47D2}"/>
                  </a:ext>
                </a:extLst>
              </p:cNvPr>
              <p:cNvSpPr/>
              <p:nvPr/>
            </p:nvSpPr>
            <p:spPr>
              <a:xfrm>
                <a:off x="2937672" y="456165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6C07850-5BD5-B460-C84E-7885FF88E4D4}"/>
                  </a:ext>
                </a:extLst>
              </p:cNvPr>
              <p:cNvSpPr/>
              <p:nvPr/>
            </p:nvSpPr>
            <p:spPr>
              <a:xfrm>
                <a:off x="2997836" y="5463464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F6E74313-E76C-2D78-0183-52A6DDC92FE1}"/>
                  </a:ext>
                </a:extLst>
              </p:cNvPr>
              <p:cNvSpPr/>
              <p:nvPr/>
            </p:nvSpPr>
            <p:spPr>
              <a:xfrm>
                <a:off x="4133354" y="4574582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00680C48-6B32-0E8A-2BCB-BF5F9E56B235}"/>
                  </a:ext>
                </a:extLst>
              </p:cNvPr>
              <p:cNvSpPr/>
              <p:nvPr/>
            </p:nvSpPr>
            <p:spPr>
              <a:xfrm>
                <a:off x="3988200" y="5442518"/>
                <a:ext cx="180168" cy="180469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0B71904-F528-15E1-7E2D-562FFBB48705}"/>
                  </a:ext>
                </a:extLst>
              </p:cNvPr>
              <p:cNvSpPr/>
              <p:nvPr/>
            </p:nvSpPr>
            <p:spPr>
              <a:xfrm>
                <a:off x="2823392" y="4831496"/>
                <a:ext cx="180168" cy="1804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A867394D-AF0F-4923-C600-528F312757D1}"/>
                  </a:ext>
                </a:extLst>
              </p:cNvPr>
              <p:cNvSpPr/>
              <p:nvPr/>
            </p:nvSpPr>
            <p:spPr>
              <a:xfrm>
                <a:off x="1285261" y="426223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A0F1C4F-D83F-0D6E-DC4C-76C54C474B42}"/>
                  </a:ext>
                </a:extLst>
              </p:cNvPr>
              <p:cNvSpPr/>
              <p:nvPr/>
            </p:nvSpPr>
            <p:spPr>
              <a:xfrm>
                <a:off x="1489582" y="426501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2B2F2C6-A48C-9E6E-3927-B602A9ACD6D1}"/>
                  </a:ext>
                </a:extLst>
              </p:cNvPr>
              <p:cNvSpPr/>
              <p:nvPr/>
            </p:nvSpPr>
            <p:spPr>
              <a:xfrm>
                <a:off x="1681978" y="4311181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0D02D00-6CB1-F3A6-72A1-6AAD1EDB374A}"/>
                  </a:ext>
                </a:extLst>
              </p:cNvPr>
              <p:cNvSpPr/>
              <p:nvPr/>
            </p:nvSpPr>
            <p:spPr>
              <a:xfrm>
                <a:off x="1877303" y="4380366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1C49B0B-DB7E-0475-2037-71C06B5978FD}"/>
                  </a:ext>
                </a:extLst>
              </p:cNvPr>
              <p:cNvSpPr/>
              <p:nvPr/>
            </p:nvSpPr>
            <p:spPr>
              <a:xfrm>
                <a:off x="2055155" y="4293739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8A76F20-EFA7-3532-4F3F-00765C3ECC91}"/>
                  </a:ext>
                </a:extLst>
              </p:cNvPr>
              <p:cNvSpPr/>
              <p:nvPr/>
            </p:nvSpPr>
            <p:spPr>
              <a:xfrm>
                <a:off x="2279232" y="4279073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35B91A8B-9061-8937-01A2-707569A6EB5C}"/>
                  </a:ext>
                </a:extLst>
              </p:cNvPr>
              <p:cNvSpPr/>
              <p:nvPr/>
            </p:nvSpPr>
            <p:spPr>
              <a:xfrm>
                <a:off x="2452900" y="4262807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A754AE6C-11A4-FFF7-B55F-8BC57FA6DE9C}"/>
                  </a:ext>
                </a:extLst>
              </p:cNvPr>
              <p:cNvSpPr/>
              <p:nvPr/>
            </p:nvSpPr>
            <p:spPr>
              <a:xfrm>
                <a:off x="2635548" y="4348357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48B5C9F7-E3D1-4F56-D393-C5BD9C9BECB0}"/>
                  </a:ext>
                </a:extLst>
              </p:cNvPr>
              <p:cNvSpPr/>
              <p:nvPr/>
            </p:nvSpPr>
            <p:spPr>
              <a:xfrm>
                <a:off x="2849085" y="4268311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3E00215F-C421-1F8B-64F8-B81409538659}"/>
                  </a:ext>
                </a:extLst>
              </p:cNvPr>
              <p:cNvSpPr/>
              <p:nvPr/>
            </p:nvSpPr>
            <p:spPr>
              <a:xfrm>
                <a:off x="3028509" y="4299643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AF2C3CDC-D067-93AA-629F-61CB9CEB67FA}"/>
                  </a:ext>
                </a:extLst>
              </p:cNvPr>
              <p:cNvSpPr/>
              <p:nvPr/>
            </p:nvSpPr>
            <p:spPr>
              <a:xfrm>
                <a:off x="3239096" y="427547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CE01B703-6DB0-7B42-4385-79A9B54C4300}"/>
                  </a:ext>
                </a:extLst>
              </p:cNvPr>
              <p:cNvSpPr/>
              <p:nvPr/>
            </p:nvSpPr>
            <p:spPr>
              <a:xfrm>
                <a:off x="3430959" y="4278199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CF3A390C-07E6-FCB9-067F-4037EF193FE3}"/>
                  </a:ext>
                </a:extLst>
              </p:cNvPr>
              <p:cNvSpPr/>
              <p:nvPr/>
            </p:nvSpPr>
            <p:spPr>
              <a:xfrm>
                <a:off x="3639784" y="430130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6197547-5805-AE2B-B20F-F60F18B39564}"/>
                  </a:ext>
                </a:extLst>
              </p:cNvPr>
              <p:cNvSpPr/>
              <p:nvPr/>
            </p:nvSpPr>
            <p:spPr>
              <a:xfrm>
                <a:off x="3833428" y="4266512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AF412E96-A65A-3060-823F-F9AF762815E9}"/>
                  </a:ext>
                </a:extLst>
              </p:cNvPr>
              <p:cNvSpPr/>
              <p:nvPr/>
            </p:nvSpPr>
            <p:spPr>
              <a:xfrm>
                <a:off x="4019766" y="4290947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292E5DBB-A6A7-A7C3-EF9C-DA00BF93CC95}"/>
                  </a:ext>
                </a:extLst>
              </p:cNvPr>
              <p:cNvSpPr/>
              <p:nvPr/>
            </p:nvSpPr>
            <p:spPr>
              <a:xfrm>
                <a:off x="4223438" y="4273568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BA417D98-5A79-37F9-0076-681B77CB95FC}"/>
                  </a:ext>
                </a:extLst>
              </p:cNvPr>
              <p:cNvSpPr/>
              <p:nvPr/>
            </p:nvSpPr>
            <p:spPr>
              <a:xfrm>
                <a:off x="4391798" y="4387550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8A3151AC-F087-70D5-93D3-E436253FDB21}"/>
                  </a:ext>
                </a:extLst>
              </p:cNvPr>
              <p:cNvSpPr/>
              <p:nvPr/>
            </p:nvSpPr>
            <p:spPr>
              <a:xfrm>
                <a:off x="1093397" y="4262508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BC11619E-0CB0-6016-E833-8B1EAFCD4AB5}"/>
                  </a:ext>
                </a:extLst>
              </p:cNvPr>
              <p:cNvSpPr/>
              <p:nvPr/>
            </p:nvSpPr>
            <p:spPr>
              <a:xfrm>
                <a:off x="1257870" y="5692972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C9E66218-844D-217E-4D9F-F3D051F04CC8}"/>
                  </a:ext>
                </a:extLst>
              </p:cNvPr>
              <p:cNvSpPr/>
              <p:nvPr/>
            </p:nvSpPr>
            <p:spPr>
              <a:xfrm>
                <a:off x="1462192" y="5695752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74DE4D97-C219-C8F2-76C2-67F609D36957}"/>
                  </a:ext>
                </a:extLst>
              </p:cNvPr>
              <p:cNvSpPr/>
              <p:nvPr/>
            </p:nvSpPr>
            <p:spPr>
              <a:xfrm>
                <a:off x="1654055" y="5698476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99595BB8-B628-D9F3-95B1-9C34B7506A27}"/>
                  </a:ext>
                </a:extLst>
              </p:cNvPr>
              <p:cNvSpPr/>
              <p:nvPr/>
            </p:nvSpPr>
            <p:spPr>
              <a:xfrm>
                <a:off x="1871756" y="5614071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35C2A4CB-6F52-5B48-E115-781F770F2798}"/>
                  </a:ext>
                </a:extLst>
              </p:cNvPr>
              <p:cNvSpPr/>
              <p:nvPr/>
            </p:nvSpPr>
            <p:spPr>
              <a:xfrm>
                <a:off x="2059978" y="570708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E2770503-CD46-5CEE-8BD3-9A4B1E67E7DB}"/>
                  </a:ext>
                </a:extLst>
              </p:cNvPr>
              <p:cNvSpPr/>
              <p:nvPr/>
            </p:nvSpPr>
            <p:spPr>
              <a:xfrm>
                <a:off x="2251842" y="5709810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5BE53E76-FC21-F6D8-D6CD-FD792397B58A}"/>
                  </a:ext>
                </a:extLst>
              </p:cNvPr>
              <p:cNvSpPr/>
              <p:nvPr/>
            </p:nvSpPr>
            <p:spPr>
              <a:xfrm>
                <a:off x="2425510" y="569354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id="{157125A5-30DD-B6F4-D49C-E6AA864F6F32}"/>
                  </a:ext>
                </a:extLst>
              </p:cNvPr>
              <p:cNvSpPr/>
              <p:nvPr/>
            </p:nvSpPr>
            <p:spPr>
              <a:xfrm>
                <a:off x="2629832" y="5696324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D4672756-6715-25ED-E99A-044E83E3E271}"/>
                  </a:ext>
                </a:extLst>
              </p:cNvPr>
              <p:cNvSpPr/>
              <p:nvPr/>
            </p:nvSpPr>
            <p:spPr>
              <a:xfrm>
                <a:off x="2821695" y="5699049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id="{29F307BF-B3B2-60CE-06CF-131F84FF7A10}"/>
                  </a:ext>
                </a:extLst>
              </p:cNvPr>
              <p:cNvSpPr/>
              <p:nvPr/>
            </p:nvSpPr>
            <p:spPr>
              <a:xfrm>
                <a:off x="3007384" y="5703433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1339F74A-F7AF-4E1E-7D06-5A85E7E46A53}"/>
                  </a:ext>
                </a:extLst>
              </p:cNvPr>
              <p:cNvSpPr/>
              <p:nvPr/>
            </p:nvSpPr>
            <p:spPr>
              <a:xfrm>
                <a:off x="3135625" y="5582258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id="{34499126-28C9-C35B-E9E3-4ED86D2A0A07}"/>
                  </a:ext>
                </a:extLst>
              </p:cNvPr>
              <p:cNvSpPr/>
              <p:nvPr/>
            </p:nvSpPr>
            <p:spPr>
              <a:xfrm>
                <a:off x="3423962" y="5608241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id="{DB741806-DF60-850D-1F6B-77A20ABEEE14}"/>
                  </a:ext>
                </a:extLst>
              </p:cNvPr>
              <p:cNvSpPr/>
              <p:nvPr/>
            </p:nvSpPr>
            <p:spPr>
              <a:xfrm>
                <a:off x="3616374" y="5698476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id="{97C5CDBF-2F5F-3E05-3629-451CBCB07534}"/>
                  </a:ext>
                </a:extLst>
              </p:cNvPr>
              <p:cNvSpPr/>
              <p:nvPr/>
            </p:nvSpPr>
            <p:spPr>
              <a:xfrm>
                <a:off x="3806037" y="5697250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E82873B2-3DCD-CEE9-B198-F18F1B09D469}"/>
                  </a:ext>
                </a:extLst>
              </p:cNvPr>
              <p:cNvSpPr/>
              <p:nvPr/>
            </p:nvSpPr>
            <p:spPr>
              <a:xfrm>
                <a:off x="3997901" y="5699974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id="{46E61F63-DC7B-76D6-DA09-9DE7731FB32C}"/>
                  </a:ext>
                </a:extLst>
              </p:cNvPr>
              <p:cNvSpPr/>
              <p:nvPr/>
            </p:nvSpPr>
            <p:spPr>
              <a:xfrm>
                <a:off x="4196048" y="5704306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D7CC8AFD-5008-C8F8-D1BF-E0E6D5A42EEB}"/>
                  </a:ext>
                </a:extLst>
              </p:cNvPr>
              <p:cNvSpPr/>
              <p:nvPr/>
            </p:nvSpPr>
            <p:spPr>
              <a:xfrm>
                <a:off x="4395346" y="5622987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id="{CE6F56B4-43A5-6D16-5DB4-A893D6757284}"/>
                  </a:ext>
                </a:extLst>
              </p:cNvPr>
              <p:cNvSpPr/>
              <p:nvPr/>
            </p:nvSpPr>
            <p:spPr>
              <a:xfrm>
                <a:off x="1066007" y="5693245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9A558D3F-8953-AD12-D227-71C5F8F6C238}"/>
                  </a:ext>
                </a:extLst>
              </p:cNvPr>
              <p:cNvSpPr/>
              <p:nvPr/>
            </p:nvSpPr>
            <p:spPr>
              <a:xfrm>
                <a:off x="1322197" y="476898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2160A4BB-8F48-5F51-1808-FC52C33AE183}"/>
                  </a:ext>
                </a:extLst>
              </p:cNvPr>
              <p:cNvSpPr/>
              <p:nvPr/>
            </p:nvSpPr>
            <p:spPr>
              <a:xfrm>
                <a:off x="1232112" y="4512398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40A5419B-9B1F-825B-A2F9-2038404950E1}"/>
                  </a:ext>
                </a:extLst>
              </p:cNvPr>
              <p:cNvSpPr/>
              <p:nvPr/>
            </p:nvSpPr>
            <p:spPr>
              <a:xfrm>
                <a:off x="1121093" y="5232566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C29AE6B0-72D2-FF1C-F8CF-C6AC112BDDF1}"/>
                  </a:ext>
                </a:extLst>
              </p:cNvPr>
              <p:cNvSpPr/>
              <p:nvPr/>
            </p:nvSpPr>
            <p:spPr>
              <a:xfrm>
                <a:off x="4166482" y="4942759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9C139FDA-07E0-A5DB-A07A-B1585B74C39E}"/>
                  </a:ext>
                </a:extLst>
              </p:cNvPr>
              <p:cNvSpPr/>
              <p:nvPr/>
            </p:nvSpPr>
            <p:spPr>
              <a:xfrm>
                <a:off x="2409816" y="480348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6538F471-7D52-C52B-90C1-1DD46A2F7D25}"/>
                  </a:ext>
                </a:extLst>
              </p:cNvPr>
              <p:cNvSpPr/>
              <p:nvPr/>
            </p:nvSpPr>
            <p:spPr>
              <a:xfrm>
                <a:off x="2330866" y="4522241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8C810F58-3BDE-ABE9-80E4-363FA670797D}"/>
                  </a:ext>
                </a:extLst>
              </p:cNvPr>
              <p:cNvSpPr/>
              <p:nvPr/>
            </p:nvSpPr>
            <p:spPr>
              <a:xfrm>
                <a:off x="2384965" y="5458314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4C35859B-51BF-33DF-6145-7E5073071664}"/>
                  </a:ext>
                </a:extLst>
              </p:cNvPr>
              <p:cNvSpPr/>
              <p:nvPr/>
            </p:nvSpPr>
            <p:spPr>
              <a:xfrm>
                <a:off x="3552185" y="457985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38BC8873-C201-3604-EC87-21CCB27EEE91}"/>
                  </a:ext>
                </a:extLst>
              </p:cNvPr>
              <p:cNvSpPr/>
              <p:nvPr/>
            </p:nvSpPr>
            <p:spPr>
              <a:xfrm>
                <a:off x="4418874" y="5409190"/>
                <a:ext cx="180168" cy="180469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512BD539-6892-531A-183B-A4FFB882D427}"/>
                  </a:ext>
                </a:extLst>
              </p:cNvPr>
              <p:cNvSpPr/>
              <p:nvPr/>
            </p:nvSpPr>
            <p:spPr>
              <a:xfrm>
                <a:off x="1856120" y="4786766"/>
                <a:ext cx="180168" cy="1804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DB5607EC-8255-4E82-6245-26D98B30653E}"/>
                  </a:ext>
                </a:extLst>
              </p:cNvPr>
              <p:cNvSpPr/>
              <p:nvPr/>
            </p:nvSpPr>
            <p:spPr>
              <a:xfrm>
                <a:off x="1389544" y="5423570"/>
                <a:ext cx="180168" cy="1804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30BA93BA-731C-5C46-37E9-7C3338D3641E}"/>
                  </a:ext>
                </a:extLst>
              </p:cNvPr>
              <p:cNvSpPr/>
              <p:nvPr/>
            </p:nvSpPr>
            <p:spPr>
              <a:xfrm>
                <a:off x="4434749" y="4647198"/>
                <a:ext cx="180168" cy="180470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9C765171-1A4F-91AB-3628-2939310B8E75}"/>
                  </a:ext>
                </a:extLst>
              </p:cNvPr>
              <p:cNvSpPr/>
              <p:nvPr/>
            </p:nvSpPr>
            <p:spPr>
              <a:xfrm>
                <a:off x="4404345" y="5165657"/>
                <a:ext cx="180168" cy="18047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0B680A65-3ECE-7E6F-BB1D-51F560A7EDCC}"/>
                  </a:ext>
                </a:extLst>
              </p:cNvPr>
              <p:cNvSpPr/>
              <p:nvPr/>
            </p:nvSpPr>
            <p:spPr>
              <a:xfrm>
                <a:off x="3303303" y="5435638"/>
                <a:ext cx="180168" cy="18047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384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660245-F9B3-A916-5726-F8C46713E05F}"/>
                </a:ext>
              </a:extLst>
            </p:cNvPr>
            <p:cNvGrpSpPr/>
            <p:nvPr/>
          </p:nvGrpSpPr>
          <p:grpSpPr>
            <a:xfrm>
              <a:off x="7123557" y="3338717"/>
              <a:ext cx="1026896" cy="306635"/>
              <a:chOff x="5407742" y="3591114"/>
              <a:chExt cx="918404" cy="27770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5203E2D4-2B41-B9A5-E529-9911B320D23A}"/>
                      </a:ext>
                    </a:extLst>
                  </p:cNvPr>
                  <p:cNvSpPr/>
                  <p:nvPr/>
                </p:nvSpPr>
                <p:spPr>
                  <a:xfrm>
                    <a:off x="6032984" y="3591114"/>
                    <a:ext cx="293162" cy="277704"/>
                  </a:xfrm>
                  <a:prstGeom prst="ellips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9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9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93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1920" dirty="0"/>
                  </a:p>
                </p:txBody>
              </p:sp>
            </mc:Choice>
            <mc:Fallback xmlns=""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5203E2D4-2B41-B9A5-E529-9911B320D23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2984" y="3591114"/>
                    <a:ext cx="293162" cy="277704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9BBAE80-D0FB-4C88-492B-687B252C0B74}"/>
                      </a:ext>
                    </a:extLst>
                  </p:cNvPr>
                  <p:cNvSpPr/>
                  <p:nvPr/>
                </p:nvSpPr>
                <p:spPr>
                  <a:xfrm>
                    <a:off x="5407742" y="3591114"/>
                    <a:ext cx="293162" cy="277704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9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9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93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oMath>
                      </m:oMathPara>
                    </a14:m>
                    <a:endParaRPr lang="en-US" sz="1920" dirty="0"/>
                  </a:p>
                </p:txBody>
              </p:sp>
            </mc:Choice>
            <mc:Fallback xmlns="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79BBAE80-D0FB-4C88-492B-687B252C0B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7742" y="3591114"/>
                    <a:ext cx="293162" cy="277704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 l="-769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EC11B220-88A6-4868-E417-14C91E9F2E87}"/>
                      </a:ext>
                    </a:extLst>
                  </p:cNvPr>
                  <p:cNvSpPr/>
                  <p:nvPr/>
                </p:nvSpPr>
                <p:spPr>
                  <a:xfrm>
                    <a:off x="5724033" y="3591114"/>
                    <a:ext cx="293162" cy="277704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9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93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93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sz="1920" dirty="0"/>
                  </a:p>
                </p:txBody>
              </p:sp>
            </mc:Choice>
            <mc:Fallback xmlns=""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EC11B220-88A6-4868-E417-14C91E9F2E8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4033" y="3591114"/>
                    <a:ext cx="293162" cy="277704"/>
                  </a:xfrm>
                  <a:prstGeom prst="ellipse">
                    <a:avLst/>
                  </a:prstGeom>
                  <a:blipFill>
                    <a:blip r:embed="rId6"/>
                    <a:stretch>
                      <a:fillRect l="-3704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A755090-6E6F-BBE7-BAFF-0743303B894E}"/>
                </a:ext>
              </a:extLst>
            </p:cNvPr>
            <p:cNvGrpSpPr/>
            <p:nvPr/>
          </p:nvGrpSpPr>
          <p:grpSpPr>
            <a:xfrm>
              <a:off x="7092865" y="1728570"/>
              <a:ext cx="1052117" cy="316658"/>
              <a:chOff x="5380292" y="3602164"/>
              <a:chExt cx="940961" cy="28678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86143DEE-4A08-30C9-0045-8E5D571F47A9}"/>
                      </a:ext>
                    </a:extLst>
                  </p:cNvPr>
                  <p:cNvSpPr/>
                  <p:nvPr/>
                </p:nvSpPr>
                <p:spPr>
                  <a:xfrm>
                    <a:off x="6028091" y="3611242"/>
                    <a:ext cx="293162" cy="277704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𝑅𝑒</m:t>
                          </m:r>
                        </m:oMath>
                      </m:oMathPara>
                    </a14:m>
                    <a:endParaRPr lang="en-US" sz="1920" dirty="0"/>
                  </a:p>
                </p:txBody>
              </p:sp>
            </mc:Choice>
            <mc:Fallback xmlns="">
              <p:sp>
                <p:nvSpPr>
                  <p:cNvPr id="885" name="Oval 884">
                    <a:extLst>
                      <a:ext uri="{FF2B5EF4-FFF2-40B4-BE49-F238E27FC236}">
                        <a16:creationId xmlns:a16="http://schemas.microsoft.com/office/drawing/2014/main" id="{7F1C4AE8-B959-E5C0-DE62-3849BAB78A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28091" y="3611242"/>
                    <a:ext cx="293162" cy="277704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23077" b="-16667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8F090D0A-85D2-FD64-5CF1-71C123D5D98F}"/>
                      </a:ext>
                    </a:extLst>
                  </p:cNvPr>
                  <p:cNvSpPr/>
                  <p:nvPr/>
                </p:nvSpPr>
                <p:spPr>
                  <a:xfrm>
                    <a:off x="5380292" y="3608701"/>
                    <a:ext cx="293162" cy="277704"/>
                  </a:xfrm>
                  <a:prstGeom prst="ellipse">
                    <a:avLst/>
                  </a:prstGeom>
                  <a:noFill/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1920" dirty="0"/>
                  </a:p>
                </p:txBody>
              </p:sp>
            </mc:Choice>
            <mc:Fallback xmlns="">
              <p:sp>
                <p:nvSpPr>
                  <p:cNvPr id="886" name="Oval 885">
                    <a:extLst>
                      <a:ext uri="{FF2B5EF4-FFF2-40B4-BE49-F238E27FC236}">
                        <a16:creationId xmlns:a16="http://schemas.microsoft.com/office/drawing/2014/main" id="{7D604C46-35EE-45EB-8814-8CD4C841D5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0292" y="3608701"/>
                    <a:ext cx="293162" cy="277704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15385" b="-16000"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B828872D-E1FE-03E4-82E1-23073EC7871E}"/>
                      </a:ext>
                    </a:extLst>
                  </p:cNvPr>
                  <p:cNvSpPr/>
                  <p:nvPr/>
                </p:nvSpPr>
                <p:spPr>
                  <a:xfrm>
                    <a:off x="5703524" y="3602164"/>
                    <a:ext cx="293162" cy="277704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𝐵𝐶</m:t>
                          </m:r>
                        </m:oMath>
                      </m:oMathPara>
                    </a14:m>
                    <a:endParaRPr lang="en-US" sz="1920" dirty="0"/>
                  </a:p>
                </p:txBody>
              </p:sp>
            </mc:Choice>
            <mc:Fallback xmlns="">
              <p:sp>
                <p:nvSpPr>
                  <p:cNvPr id="887" name="Oval 886">
                    <a:extLst>
                      <a:ext uri="{FF2B5EF4-FFF2-40B4-BE49-F238E27FC236}">
                        <a16:creationId xmlns:a16="http://schemas.microsoft.com/office/drawing/2014/main" id="{7EECED1B-AAB5-915E-3A99-1721329663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03524" y="3602164"/>
                    <a:ext cx="293162" cy="277704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26923" b="-12000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536B3FE-1908-A316-6607-7F679FBFE8DA}"/>
                </a:ext>
              </a:extLst>
            </p:cNvPr>
            <p:cNvSpPr/>
            <p:nvPr/>
          </p:nvSpPr>
          <p:spPr>
            <a:xfrm>
              <a:off x="6988586" y="4780139"/>
              <a:ext cx="1263840" cy="2373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92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Weighted Points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6B9D0EE-3A8F-598E-1396-E47A644C5012}"/>
                </a:ext>
              </a:extLst>
            </p:cNvPr>
            <p:cNvGrpSpPr/>
            <p:nvPr/>
          </p:nvGrpSpPr>
          <p:grpSpPr>
            <a:xfrm>
              <a:off x="7101960" y="5189567"/>
              <a:ext cx="1043021" cy="315319"/>
              <a:chOff x="5403184" y="3591114"/>
              <a:chExt cx="932826" cy="28556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CC2938A-5F11-CB5E-48EC-C734F0FEE918}"/>
                      </a:ext>
                    </a:extLst>
                  </p:cNvPr>
                  <p:cNvSpPr/>
                  <p:nvPr/>
                </p:nvSpPr>
                <p:spPr>
                  <a:xfrm>
                    <a:off x="6042848" y="3594725"/>
                    <a:ext cx="293162" cy="277704"/>
                  </a:xfrm>
                  <a:prstGeom prst="ellips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𝑅𝑒</m:t>
                          </m:r>
                        </m:oMath>
                      </m:oMathPara>
                    </a14:m>
                    <a:endParaRPr lang="en-US" sz="1920" dirty="0"/>
                  </a:p>
                </p:txBody>
              </p:sp>
            </mc:Choice>
            <mc:Fallback xmlns="">
              <p:sp>
                <p:nvSpPr>
                  <p:cNvPr id="890" name="Oval 889">
                    <a:extLst>
                      <a:ext uri="{FF2B5EF4-FFF2-40B4-BE49-F238E27FC236}">
                        <a16:creationId xmlns:a16="http://schemas.microsoft.com/office/drawing/2014/main" id="{AD3157AD-26ED-7AC8-0D62-74F359FFDF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42848" y="3594725"/>
                    <a:ext cx="293162" cy="277704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l="-7692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BF98D8B0-3909-3B7A-3A80-EE7842462F28}"/>
                      </a:ext>
                    </a:extLst>
                  </p:cNvPr>
                  <p:cNvSpPr/>
                  <p:nvPr/>
                </p:nvSpPr>
                <p:spPr>
                  <a:xfrm>
                    <a:off x="5403184" y="3598979"/>
                    <a:ext cx="293162" cy="277704"/>
                  </a:xfrm>
                  <a:prstGeom prst="ellipse">
                    <a:avLst/>
                  </a:prstGeom>
                  <a:solidFill>
                    <a:srgbClr val="FFFF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𝐷</m:t>
                          </m:r>
                        </m:oMath>
                      </m:oMathPara>
                    </a14:m>
                    <a:endParaRPr lang="en-US" sz="1920" dirty="0"/>
                  </a:p>
                </p:txBody>
              </p:sp>
            </mc:Choice>
            <mc:Fallback xmlns="">
              <p:sp>
                <p:nvSpPr>
                  <p:cNvPr id="891" name="Oval 890">
                    <a:extLst>
                      <a:ext uri="{FF2B5EF4-FFF2-40B4-BE49-F238E27FC236}">
                        <a16:creationId xmlns:a16="http://schemas.microsoft.com/office/drawing/2014/main" id="{7CA671C6-79DA-5155-F698-34FAD17E0F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3184" y="3598979"/>
                    <a:ext cx="293162" cy="277704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FFC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8D32E0CD-D7AC-6629-6197-DF9D8D7B5CD0}"/>
                      </a:ext>
                    </a:extLst>
                  </p:cNvPr>
                  <p:cNvSpPr/>
                  <p:nvPr/>
                </p:nvSpPr>
                <p:spPr>
                  <a:xfrm>
                    <a:off x="5724033" y="3591114"/>
                    <a:ext cx="293162" cy="277704"/>
                  </a:xfrm>
                  <a:prstGeom prst="ellipse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1493" i="1">
                              <a:latin typeface="Cambria Math" panose="02040503050406030204" pitchFamily="18" charset="0"/>
                            </a:rPr>
                            <m:t>𝐵𝐶</m:t>
                          </m:r>
                        </m:oMath>
                      </m:oMathPara>
                    </a14:m>
                    <a:endParaRPr lang="en-US" sz="1920" dirty="0"/>
                  </a:p>
                </p:txBody>
              </p:sp>
            </mc:Choice>
            <mc:Fallback xmlns="">
              <p:sp>
                <p:nvSpPr>
                  <p:cNvPr id="892" name="Oval 891">
                    <a:extLst>
                      <a:ext uri="{FF2B5EF4-FFF2-40B4-BE49-F238E27FC236}">
                        <a16:creationId xmlns:a16="http://schemas.microsoft.com/office/drawing/2014/main" id="{DBA8BE41-BE96-F3B4-143A-E01D38296E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4033" y="3591114"/>
                    <a:ext cx="293162" cy="277704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 l="-30769" r="-7692" b="-16000"/>
                    </a:stretch>
                  </a:blipFill>
                  <a:ln>
                    <a:solidFill>
                      <a:srgbClr val="FF000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709A2A-4A71-B71D-772B-593AF084D295}"/>
                  </a:ext>
                </a:extLst>
              </p:cNvPr>
              <p:cNvSpPr txBox="1"/>
              <p:nvPr/>
            </p:nvSpPr>
            <p:spPr>
              <a:xfrm>
                <a:off x="584076" y="5180791"/>
                <a:ext cx="5610661" cy="4597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26733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2133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13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13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m:rPr>
                          <m:nor/>
                        </m:rPr>
                        <a:rPr lang="en-US" sz="2133" dirty="0">
                          <a:latin typeface="Calibri Light (Headings)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13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13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133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13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13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133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133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⋅</m:t>
                                  </m:r>
                                  <m:sSub>
                                    <m:sSubPr>
                                      <m:ctrlP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133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133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133" dirty="0">
                  <a:latin typeface="Calibri Light (Headings)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709A2A-4A71-B71D-772B-593AF084D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76" y="5180791"/>
                <a:ext cx="5610661" cy="45974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7FA97C-A906-7A00-AFD8-3ED118C8C002}"/>
                  </a:ext>
                </a:extLst>
              </p:cNvPr>
              <p:cNvSpPr txBox="1"/>
              <p:nvPr/>
            </p:nvSpPr>
            <p:spPr>
              <a:xfrm>
                <a:off x="593221" y="3883408"/>
                <a:ext cx="5988709" cy="4205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26733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33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ℒ</m:t>
                      </m:r>
                      <m:r>
                        <a:rPr lang="en-US" sz="2133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13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sub>
                          </m:s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𝐷𝑎𝑡𝑎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133" dirty="0">
                          <a:solidFill>
                            <a:schemeClr val="tx1"/>
                          </a:solidFill>
                        </a:rPr>
                        <m:t>+</m:t>
                      </m:r>
                      <m:r>
                        <m:rPr>
                          <m:nor/>
                        </m:rPr>
                        <a:rPr lang="en-US" sz="2133" dirty="0">
                          <a:solidFill>
                            <a:schemeClr val="tx1"/>
                          </a:solidFill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𝐵𝐶𝑠</m:t>
                          </m:r>
                        </m:sub>
                      </m:sSub>
                      <m:r>
                        <a:rPr lang="en-US" sz="2133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𝑃𝐷𝐸</m:t>
                          </m:r>
                        </m:sub>
                      </m:sSub>
                      <m:sSub>
                        <m:sSubPr>
                          <m:ctrlP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ℒ</m:t>
                          </m:r>
                        </m:e>
                        <m:sub>
                          <m:r>
                            <a:rPr lang="en-US" sz="213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𝑃𝐷𝐸</m:t>
                          </m:r>
                        </m:sub>
                      </m:sSub>
                    </m:oMath>
                  </m:oMathPara>
                </a14:m>
                <a:endParaRPr lang="en-US" sz="2133" dirty="0">
                  <a:latin typeface="Calibri Light (Headings)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87FA97C-A906-7A00-AFD8-3ED118C8C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21" y="3883408"/>
                <a:ext cx="5988709" cy="420564"/>
              </a:xfrm>
              <a:prstGeom prst="rect">
                <a:avLst/>
              </a:prstGeom>
              <a:blipFill>
                <a:blip r:embed="rId14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3" name="Content Placeholder 5">
                <a:extLst>
                  <a:ext uri="{FF2B5EF4-FFF2-40B4-BE49-F238E27FC236}">
                    <a16:creationId xmlns:a16="http://schemas.microsoft.com/office/drawing/2014/main" id="{0452C375-83FB-09F1-21D7-12EA160881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7926" y="5764728"/>
                <a:ext cx="6161031" cy="2595442"/>
              </a:xfrm>
              <a:prstGeom prst="rect">
                <a:avLst/>
              </a:prstGeom>
            </p:spPr>
            <p:txBody>
              <a:bodyPr vert="horz" lIns="97536" tIns="48768" rIns="97536" bIns="48768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560" b="1" dirty="0">
                    <a:latin typeface="Calibri Light (Headings)"/>
                    <a:cs typeface="Calibri" panose="020F0502020204030204" pitchFamily="34" charset="0"/>
                  </a:rPr>
                  <a:t>Requirements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sz="256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560" dirty="0">
                    <a:latin typeface="Calibri Light (Headings)"/>
                    <a:cs typeface="Calibri" panose="020F0502020204030204" pitchFamily="34" charset="0"/>
                  </a:rPr>
                  <a:t>:</a:t>
                </a:r>
              </a:p>
              <a:p>
                <a:pPr marL="853467" lvl="1" indent="-365771" algn="l">
                  <a:buFont typeface="Arial" panose="020B0604020202020204" pitchFamily="34" charset="0"/>
                  <a:buChar char="•"/>
                </a:pPr>
                <a:r>
                  <a:rPr lang="en-US" sz="2560" dirty="0">
                    <a:latin typeface="Calibri Light (Headings)"/>
                    <a:cs typeface="Calibri" panose="020F0502020204030204" pitchFamily="34" charset="0"/>
                  </a:rPr>
                  <a:t>Identify high error regions </a:t>
                </a:r>
              </a:p>
              <a:p>
                <a:pPr marL="853467" lvl="1" indent="-365771" algn="l">
                  <a:buFont typeface="Arial" panose="020B0604020202020204" pitchFamily="34" charset="0"/>
                  <a:buChar char="•"/>
                </a:pPr>
                <a:r>
                  <a:rPr lang="en-US" sz="2560" dirty="0">
                    <a:latin typeface="Calibri Light (Headings)"/>
                    <a:cs typeface="Calibri" panose="020F0502020204030204" pitchFamily="34" charset="0"/>
                  </a:rPr>
                  <a:t>Efficient and easy to compute</a:t>
                </a:r>
              </a:p>
              <a:p>
                <a:pPr marL="853467" lvl="1" indent="-365771" algn="l">
                  <a:buFont typeface="Arial" panose="020B0604020202020204" pitchFamily="34" charset="0"/>
                  <a:buChar char="•"/>
                </a:pPr>
                <a:r>
                  <a:rPr lang="en-US" sz="2560" dirty="0">
                    <a:latin typeface="Calibri Light (Headings)"/>
                    <a:cs typeface="Calibri" panose="020F0502020204030204" pitchFamily="34" charset="0"/>
                  </a:rPr>
                  <a:t>Stable</a:t>
                </a:r>
              </a:p>
              <a:p>
                <a:pPr marL="853467" lvl="1" indent="-365771" algn="l">
                  <a:buFont typeface="Arial" panose="020B0604020202020204" pitchFamily="34" charset="0"/>
                  <a:buChar char="•"/>
                </a:pPr>
                <a:r>
                  <a:rPr lang="en-US" sz="2560" dirty="0">
                    <a:latin typeface="Calibri Light (Headings)"/>
                    <a:cs typeface="Calibri" panose="020F0502020204030204" pitchFamily="34" charset="0"/>
                  </a:rPr>
                  <a:t>Remember the previous iterations</a:t>
                </a:r>
              </a:p>
              <a:p>
                <a:pPr marL="853467" lvl="1" indent="-365771" algn="l">
                  <a:buFont typeface="Arial" panose="020B0604020202020204" pitchFamily="34" charset="0"/>
                  <a:buChar char="•"/>
                </a:pPr>
                <a:r>
                  <a:rPr lang="en-US" sz="2560" dirty="0">
                    <a:latin typeface="Calibri Light (Headings)"/>
                    <a:cs typeface="Calibri" panose="020F0502020204030204" pitchFamily="34" charset="0"/>
                  </a:rPr>
                  <a:t>Relate to the current training state</a:t>
                </a:r>
              </a:p>
            </p:txBody>
          </p:sp>
        </mc:Choice>
        <mc:Fallback xmlns="">
          <p:sp>
            <p:nvSpPr>
              <p:cNvPr id="463" name="Content Placeholder 5">
                <a:extLst>
                  <a:ext uri="{FF2B5EF4-FFF2-40B4-BE49-F238E27FC236}">
                    <a16:creationId xmlns:a16="http://schemas.microsoft.com/office/drawing/2014/main" id="{0452C375-83FB-09F1-21D7-12EA16088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26" y="5764728"/>
                <a:ext cx="6161031" cy="2595442"/>
              </a:xfrm>
              <a:prstGeom prst="rect">
                <a:avLst/>
              </a:prstGeom>
              <a:blipFill>
                <a:blip r:embed="rId15"/>
                <a:stretch>
                  <a:fillRect l="-1682" t="-258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4" name="TextBox 463">
            <a:extLst>
              <a:ext uri="{FF2B5EF4-FFF2-40B4-BE49-F238E27FC236}">
                <a16:creationId xmlns:a16="http://schemas.microsoft.com/office/drawing/2014/main" id="{AB28EAEB-BEF3-4A66-8414-2CAFA7357E9B}"/>
              </a:ext>
            </a:extLst>
          </p:cNvPr>
          <p:cNvSpPr txBox="1"/>
          <p:nvPr/>
        </p:nvSpPr>
        <p:spPr>
          <a:xfrm>
            <a:off x="268088" y="649937"/>
            <a:ext cx="12276692" cy="94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Based Attention (RBA) Weights </a:t>
            </a:r>
          </a:p>
          <a:p>
            <a:r>
              <a:rPr lang="en-US" sz="2133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(Anagnostopoulos et al., CMAME 2024) </a:t>
            </a:r>
            <a:endParaRPr lang="en-US" sz="3413" b="1" dirty="0">
              <a:solidFill>
                <a:srgbClr val="6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5FF30B55-42E8-E572-8C16-A01B66BFF134}"/>
              </a:ext>
            </a:extLst>
          </p:cNvPr>
          <p:cNvGrpSpPr/>
          <p:nvPr/>
        </p:nvGrpSpPr>
        <p:grpSpPr>
          <a:xfrm>
            <a:off x="5625043" y="6229920"/>
            <a:ext cx="1222155" cy="369332"/>
            <a:chOff x="5588503" y="4600303"/>
            <a:chExt cx="1145770" cy="3462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AAB566-2EE9-9A56-E52E-258148D86056}"/>
                    </a:ext>
                  </a:extLst>
                </p:cNvPr>
                <p:cNvSpPr txBox="1"/>
                <p:nvPr/>
              </p:nvSpPr>
              <p:spPr>
                <a:xfrm>
                  <a:off x="5588503" y="4600303"/>
                  <a:ext cx="1145770" cy="3462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1800" dirty="0">
                    <a:latin typeface="Calibri Light (Headings)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AAB566-2EE9-9A56-E52E-258148D860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8503" y="4600303"/>
                  <a:ext cx="1145770" cy="346248"/>
                </a:xfrm>
                <a:prstGeom prst="rect">
                  <a:avLst/>
                </a:prstGeom>
                <a:blipFill>
                  <a:blip r:embed="rId16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3" name="Right Arrow 482">
              <a:extLst>
                <a:ext uri="{FF2B5EF4-FFF2-40B4-BE49-F238E27FC236}">
                  <a16:creationId xmlns:a16="http://schemas.microsoft.com/office/drawing/2014/main" id="{A2446B7C-F729-DB52-03FE-2E9912BC508A}"/>
                </a:ext>
              </a:extLst>
            </p:cNvPr>
            <p:cNvSpPr/>
            <p:nvPr/>
          </p:nvSpPr>
          <p:spPr>
            <a:xfrm>
              <a:off x="5604686" y="4734280"/>
              <a:ext cx="203389" cy="16451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/>
            </a:p>
          </p:txBody>
        </p: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D63BE4-C082-17C0-5A44-9EEF66203F3B}"/>
              </a:ext>
            </a:extLst>
          </p:cNvPr>
          <p:cNvGrpSpPr/>
          <p:nvPr/>
        </p:nvGrpSpPr>
        <p:grpSpPr>
          <a:xfrm>
            <a:off x="5619374" y="6639805"/>
            <a:ext cx="1233493" cy="400110"/>
            <a:chOff x="5604686" y="5009141"/>
            <a:chExt cx="1156400" cy="3751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76E948-9A2D-AC69-8DB0-A03C801DBCF2}"/>
                    </a:ext>
                  </a:extLst>
                </p:cNvPr>
                <p:cNvSpPr txBox="1"/>
                <p:nvPr/>
              </p:nvSpPr>
              <p:spPr>
                <a:xfrm>
                  <a:off x="5615316" y="5009141"/>
                  <a:ext cx="1145770" cy="375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|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|</m:t>
                        </m:r>
                      </m:oMath>
                    </m:oMathPara>
                  </a14:m>
                  <a:endParaRPr lang="en-US" sz="2000" dirty="0">
                    <a:latin typeface="Calibri Light (Headings)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076E948-9A2D-AC69-8DB0-A03C801DB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5316" y="5009141"/>
                  <a:ext cx="1145770" cy="375103"/>
                </a:xfrm>
                <a:prstGeom prst="rect">
                  <a:avLst/>
                </a:prstGeom>
                <a:blipFill>
                  <a:blip r:embed="rId17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4" name="Right Arrow 483">
              <a:extLst>
                <a:ext uri="{FF2B5EF4-FFF2-40B4-BE49-F238E27FC236}">
                  <a16:creationId xmlns:a16="http://schemas.microsoft.com/office/drawing/2014/main" id="{3CEBE935-88B7-1496-6233-5E31C25EEBF7}"/>
                </a:ext>
              </a:extLst>
            </p:cNvPr>
            <p:cNvSpPr/>
            <p:nvPr/>
          </p:nvSpPr>
          <p:spPr>
            <a:xfrm>
              <a:off x="5604686" y="5129423"/>
              <a:ext cx="203389" cy="16451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/>
            </a:p>
          </p:txBody>
        </p:sp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43760615-1699-EFB9-ED62-5774F45D97F8}"/>
              </a:ext>
            </a:extLst>
          </p:cNvPr>
          <p:cNvGrpSpPr/>
          <p:nvPr/>
        </p:nvGrpSpPr>
        <p:grpSpPr>
          <a:xfrm>
            <a:off x="5625043" y="7046255"/>
            <a:ext cx="2039153" cy="400110"/>
            <a:chOff x="5604686" y="5472430"/>
            <a:chExt cx="1911706" cy="3751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C8A9D3E5-2639-4EA5-4875-DA350AD267C9}"/>
                    </a:ext>
                  </a:extLst>
                </p:cNvPr>
                <p:cNvSpPr txBox="1"/>
                <p:nvPr/>
              </p:nvSpPr>
              <p:spPr>
                <a:xfrm>
                  <a:off x="5782102" y="5472430"/>
                  <a:ext cx="1734290" cy="37510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𝜂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|/</m:t>
                      </m:r>
                    </m:oMath>
                  </a14:m>
                  <a:r>
                    <a:rPr lang="en-US" sz="2000" dirty="0"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|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𝑚𝑎𝑥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|</m:t>
                      </m:r>
                    </m:oMath>
                  </a14:m>
                  <a:endParaRPr lang="en-US" sz="2000" dirty="0">
                    <a:latin typeface="Calibri Light (Headings)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C8A9D3E5-2639-4EA5-4875-DA350AD26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102" y="5472430"/>
                  <a:ext cx="1734290" cy="375103"/>
                </a:xfrm>
                <a:prstGeom prst="rect">
                  <a:avLst/>
                </a:prstGeom>
                <a:blipFill>
                  <a:blip r:embed="rId18"/>
                  <a:stretch>
                    <a:fillRect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5" name="Right Arrow 484">
              <a:extLst>
                <a:ext uri="{FF2B5EF4-FFF2-40B4-BE49-F238E27FC236}">
                  <a16:creationId xmlns:a16="http://schemas.microsoft.com/office/drawing/2014/main" id="{310523D3-2CD4-7D46-F2E6-BB5FCB1C8E70}"/>
                </a:ext>
              </a:extLst>
            </p:cNvPr>
            <p:cNvSpPr/>
            <p:nvPr/>
          </p:nvSpPr>
          <p:spPr>
            <a:xfrm>
              <a:off x="5604686" y="5586126"/>
              <a:ext cx="203389" cy="16451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/>
            </a:p>
          </p:txBody>
        </p: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79ABA96C-674A-BDFE-E3E1-2ECED81F7F6A}"/>
              </a:ext>
            </a:extLst>
          </p:cNvPr>
          <p:cNvGrpSpPr/>
          <p:nvPr/>
        </p:nvGrpSpPr>
        <p:grpSpPr>
          <a:xfrm>
            <a:off x="5632052" y="7447198"/>
            <a:ext cx="1181078" cy="424861"/>
            <a:chOff x="5604686" y="5822827"/>
            <a:chExt cx="1107263" cy="398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3BB70B7F-DB0B-D2FE-8A94-6E2699D9D0F4}"/>
                    </a:ext>
                  </a:extLst>
                </p:cNvPr>
                <p:cNvSpPr txBox="1"/>
                <p:nvPr/>
              </p:nvSpPr>
              <p:spPr>
                <a:xfrm>
                  <a:off x="5920273" y="5822827"/>
                  <a:ext cx="791676" cy="39830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3BB70B7F-DB0B-D2FE-8A94-6E2699D9D0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0273" y="5822827"/>
                  <a:ext cx="791676" cy="398307"/>
                </a:xfrm>
                <a:prstGeom prst="rect">
                  <a:avLst/>
                </a:prstGeom>
                <a:blipFill>
                  <a:blip r:embed="rId19"/>
                  <a:stretch>
                    <a:fillRect l="-17986" r="-11511" b="-14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6" name="Right Arrow 485">
              <a:extLst>
                <a:ext uri="{FF2B5EF4-FFF2-40B4-BE49-F238E27FC236}">
                  <a16:creationId xmlns:a16="http://schemas.microsoft.com/office/drawing/2014/main" id="{7841E417-3F07-1CB3-47AF-C8E8085D7299}"/>
                </a:ext>
              </a:extLst>
            </p:cNvPr>
            <p:cNvSpPr/>
            <p:nvPr/>
          </p:nvSpPr>
          <p:spPr>
            <a:xfrm>
              <a:off x="5604686" y="5953714"/>
              <a:ext cx="203389" cy="16451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/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C059423-D0B3-0A41-C442-E1321FFE6BA3}"/>
              </a:ext>
            </a:extLst>
          </p:cNvPr>
          <p:cNvGrpSpPr/>
          <p:nvPr/>
        </p:nvGrpSpPr>
        <p:grpSpPr>
          <a:xfrm>
            <a:off x="5711441" y="7886119"/>
            <a:ext cx="1645494" cy="424860"/>
            <a:chOff x="5560603" y="6220916"/>
            <a:chExt cx="1542651" cy="398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AA434C1B-0CF0-1E6E-E752-4226C09B8F44}"/>
                    </a:ext>
                  </a:extLst>
                </p:cNvPr>
                <p:cNvSpPr txBox="1"/>
                <p:nvPr/>
              </p:nvSpPr>
              <p:spPr>
                <a:xfrm>
                  <a:off x="5560603" y="6220916"/>
                  <a:ext cx="1542651" cy="39830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𝛾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𝑓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𝑘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71" name="TextBox 470">
                  <a:extLst>
                    <a:ext uri="{FF2B5EF4-FFF2-40B4-BE49-F238E27FC236}">
                      <a16:creationId xmlns:a16="http://schemas.microsoft.com/office/drawing/2014/main" id="{AA434C1B-0CF0-1E6E-E752-4226C09B8F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0603" y="6220916"/>
                  <a:ext cx="1542651" cy="398306"/>
                </a:xfrm>
                <a:prstGeom prst="rect">
                  <a:avLst/>
                </a:prstGeom>
                <a:blipFill>
                  <a:blip r:embed="rId20"/>
                  <a:stretch>
                    <a:fillRect b="-144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7" name="Right Arrow 486">
              <a:extLst>
                <a:ext uri="{FF2B5EF4-FFF2-40B4-BE49-F238E27FC236}">
                  <a16:creationId xmlns:a16="http://schemas.microsoft.com/office/drawing/2014/main" id="{D5A399AE-2525-4711-4F41-D0F80F1FA93F}"/>
                </a:ext>
              </a:extLst>
            </p:cNvPr>
            <p:cNvSpPr/>
            <p:nvPr/>
          </p:nvSpPr>
          <p:spPr>
            <a:xfrm>
              <a:off x="5604686" y="6334480"/>
              <a:ext cx="203389" cy="164518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84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F79F469-17C6-D390-3B21-E22011761C49}"/>
              </a:ext>
            </a:extLst>
          </p:cNvPr>
          <p:cNvSpPr/>
          <p:nvPr/>
        </p:nvSpPr>
        <p:spPr>
          <a:xfrm>
            <a:off x="4642198" y="5097435"/>
            <a:ext cx="1233931" cy="5893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</p:spTree>
    <p:extLst>
      <p:ext uri="{BB962C8B-B14F-4D97-AF65-F5344CB8AC3E}">
        <p14:creationId xmlns:p14="http://schemas.microsoft.com/office/powerpoint/2010/main" val="375252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709E28-5DB3-4CC7-B85E-49E61D4AAEB7}"/>
                  </a:ext>
                </a:extLst>
              </p:cNvPr>
              <p:cNvSpPr txBox="1"/>
              <p:nvPr/>
            </p:nvSpPr>
            <p:spPr>
              <a:xfrm>
                <a:off x="392482" y="2353325"/>
                <a:ext cx="8497967" cy="1479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60" dirty="0">
                    <a:latin typeface="Calibri Light (Headings)"/>
                  </a:rPr>
                  <a:t>Residual-based attention weights (Cumulative residuals)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56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6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56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56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60" i="1">
                          <a:latin typeface="Cambria Math" panose="02040503050406030204" pitchFamily="18" charset="0"/>
                        </a:rPr>
                        <m:t>𝛾</m:t>
                      </m:r>
                      <m:sSubSup>
                        <m:sSubSupPr>
                          <m:ctrlPr>
                            <a:rPr lang="en-US" sz="256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6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56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56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56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256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56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lit/>
                            </m:rPr>
                            <a:rPr lang="en-US" sz="256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56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56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6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56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560" i="1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func>
                            <m:funcPr>
                              <m:ctrlPr>
                                <a:rPr lang="en-US" sz="256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56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6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560" i="1">
                                      <a:latin typeface="Cambria Math" panose="02040503050406030204" pitchFamily="18" charset="0"/>
                                    </a:rPr>
                                    <m:t>0&lt;</m:t>
                                  </m:r>
                                  <m:r>
                                    <a:rPr lang="en-US" sz="256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56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256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56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56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56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56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56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sz="2560" dirty="0">
                  <a:latin typeface="Calibri Light (Headings)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6709E28-5DB3-4CC7-B85E-49E61D4AA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82" y="2353325"/>
                <a:ext cx="8497967" cy="1479892"/>
              </a:xfrm>
              <a:prstGeom prst="rect">
                <a:avLst/>
              </a:prstGeom>
              <a:blipFill>
                <a:blip r:embed="rId2"/>
                <a:stretch>
                  <a:fillRect t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B211E7-A9A8-40C7-9640-7964ADB32894}"/>
              </a:ext>
            </a:extLst>
          </p:cNvPr>
          <p:cNvSpPr txBox="1"/>
          <p:nvPr/>
        </p:nvSpPr>
        <p:spPr>
          <a:xfrm>
            <a:off x="392482" y="5099911"/>
            <a:ext cx="1731302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dirty="0">
                <a:latin typeface="Calibri Light (Headings)"/>
              </a:rPr>
              <a:t>Helmholtz</a:t>
            </a:r>
          </a:p>
          <a:p>
            <a:pPr algn="ctr"/>
            <a:r>
              <a:rPr lang="en-US" sz="2560" dirty="0">
                <a:latin typeface="Calibri Light (Headings)"/>
              </a:rPr>
              <a:t>Equation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646D1-FA18-4C32-A251-7391DDBED7B6}"/>
              </a:ext>
            </a:extLst>
          </p:cNvPr>
          <p:cNvSpPr txBox="1"/>
          <p:nvPr/>
        </p:nvSpPr>
        <p:spPr>
          <a:xfrm>
            <a:off x="2186712" y="4070848"/>
            <a:ext cx="3257425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dirty="0">
                <a:latin typeface="Calibri Light (Headings)"/>
              </a:rPr>
              <a:t>Ordered initial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DFFC65-13BF-2670-77F8-6841F0B4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D11E8-E05B-4FDA-BAA3-163181D7BEF6}" type="slidenum">
              <a:rPr lang="en-US" smtClean="0"/>
              <a:t>14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781DB1-9E33-CCFF-68C1-64A657CCB91F}"/>
              </a:ext>
            </a:extLst>
          </p:cNvPr>
          <p:cNvSpPr txBox="1"/>
          <p:nvPr/>
        </p:nvSpPr>
        <p:spPr>
          <a:xfrm>
            <a:off x="3820161" y="7188031"/>
            <a:ext cx="6841273" cy="880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dirty="0">
                <a:latin typeface="Calibri Light (Headings)"/>
              </a:rPr>
              <a:t>Weight and residual evolution reveal two distinct phases akin to “fitting” and “diffusion .”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8120D1-002B-1C50-BEC7-CE534B5D914C}"/>
              </a:ext>
            </a:extLst>
          </p:cNvPr>
          <p:cNvSpPr txBox="1"/>
          <p:nvPr/>
        </p:nvSpPr>
        <p:spPr>
          <a:xfrm>
            <a:off x="5318729" y="5095956"/>
            <a:ext cx="369187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dirty="0">
                <a:latin typeface="Calibri Light (Headings)"/>
              </a:rPr>
              <a:t>Residuals transition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D080CBD-6AFC-7342-A9C0-52DC0C3A0EBF}"/>
              </a:ext>
            </a:extLst>
          </p:cNvPr>
          <p:cNvGrpSpPr/>
          <p:nvPr/>
        </p:nvGrpSpPr>
        <p:grpSpPr>
          <a:xfrm>
            <a:off x="2253781" y="4529522"/>
            <a:ext cx="5378772" cy="2517741"/>
            <a:chOff x="2112919" y="3103427"/>
            <a:chExt cx="5042599" cy="236038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88E3BF97-657F-4406-9EBA-4687F18B2EB1}"/>
                </a:ext>
              </a:extLst>
            </p:cNvPr>
            <p:cNvCxnSpPr>
              <a:cxnSpLocks/>
            </p:cNvCxnSpPr>
            <p:nvPr/>
          </p:nvCxnSpPr>
          <p:spPr>
            <a:xfrm>
              <a:off x="6204033" y="4283618"/>
              <a:ext cx="951485" cy="0"/>
            </a:xfrm>
            <a:prstGeom prst="straightConnector1">
              <a:avLst/>
            </a:prstGeom>
            <a:ln w="762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 descr="A diagram of different types of data&#10;&#10;Description automatically generated with medium confidence">
              <a:extLst>
                <a:ext uri="{FF2B5EF4-FFF2-40B4-BE49-F238E27FC236}">
                  <a16:creationId xmlns:a16="http://schemas.microsoft.com/office/drawing/2014/main" id="{EF9EF09A-558C-7B0B-63D4-B499D3351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82" t="11831" r="33992" b="51685"/>
            <a:stretch/>
          </p:blipFill>
          <p:spPr>
            <a:xfrm>
              <a:off x="2112919" y="3103427"/>
              <a:ext cx="3159027" cy="2360382"/>
            </a:xfrm>
            <a:prstGeom prst="rect">
              <a:avLst/>
            </a:prstGeom>
          </p:spPr>
        </p:pic>
      </p:grpSp>
      <p:pic>
        <p:nvPicPr>
          <p:cNvPr id="11" name="Picture 10" descr="A close-up of a blue and red grid&#10;&#10;Description automatically generated">
            <a:extLst>
              <a:ext uri="{FF2B5EF4-FFF2-40B4-BE49-F238E27FC236}">
                <a16:creationId xmlns:a16="http://schemas.microsoft.com/office/drawing/2014/main" id="{8D76F99E-C218-B651-F77A-273CCC706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288" y="4457819"/>
            <a:ext cx="3324785" cy="26598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90CAF1-E15A-EE9D-6627-1E6680F1A9D1}"/>
              </a:ext>
            </a:extLst>
          </p:cNvPr>
          <p:cNvSpPr txBox="1"/>
          <p:nvPr/>
        </p:nvSpPr>
        <p:spPr>
          <a:xfrm>
            <a:off x="7891348" y="4070848"/>
            <a:ext cx="3955726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60" dirty="0">
                <a:latin typeface="Calibri Light (Headings)"/>
              </a:rPr>
              <a:t>Chaotic final stages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EB8AA-5B41-B041-CDC9-023937711A37}"/>
              </a:ext>
            </a:extLst>
          </p:cNvPr>
          <p:cNvSpPr txBox="1"/>
          <p:nvPr/>
        </p:nvSpPr>
        <p:spPr>
          <a:xfrm>
            <a:off x="268088" y="649937"/>
            <a:ext cx="12276692" cy="94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13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Based Attention (RBA) Weights </a:t>
            </a:r>
          </a:p>
          <a:p>
            <a:r>
              <a:rPr lang="en-US" sz="2133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(Anagnostopoulos et al., CMAME 2024) </a:t>
            </a:r>
            <a:endParaRPr lang="en-US" sz="3413" b="1" dirty="0">
              <a:solidFill>
                <a:srgbClr val="6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11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294C623-538E-4482-9B48-71C3193B7081}"/>
              </a:ext>
            </a:extLst>
          </p:cNvPr>
          <p:cNvSpPr txBox="1"/>
          <p:nvPr/>
        </p:nvSpPr>
        <p:spPr>
          <a:xfrm>
            <a:off x="887243" y="462118"/>
            <a:ext cx="10419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Bottleneck Theory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72A30-88C7-6389-A0E5-63458B6F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D11E8-E05B-4FDA-BAA3-163181D7BEF6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C97826-C61C-8784-5BFC-5CEECC513491}"/>
              </a:ext>
            </a:extLst>
          </p:cNvPr>
          <p:cNvSpPr txBox="1"/>
          <p:nvPr/>
        </p:nvSpPr>
        <p:spPr>
          <a:xfrm>
            <a:off x="4030100" y="7980647"/>
            <a:ext cx="727677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+mj-lt"/>
              </a:rPr>
              <a:t>Helmholtz Equation Training History</a:t>
            </a:r>
          </a:p>
        </p:txBody>
      </p:sp>
      <p:pic>
        <p:nvPicPr>
          <p:cNvPr id="7" name="10fps-HM (1)">
            <a:hlinkClick r:id="" action="ppaction://media"/>
            <a:extLst>
              <a:ext uri="{FF2B5EF4-FFF2-40B4-BE49-F238E27FC236}">
                <a16:creationId xmlns:a16="http://schemas.microsoft.com/office/drawing/2014/main" id="{6DAB6E6B-7F70-9061-B176-1156CDD9A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277" t="5962" r="5558" b="6473"/>
          <a:stretch/>
        </p:blipFill>
        <p:spPr>
          <a:xfrm>
            <a:off x="2589556" y="2196496"/>
            <a:ext cx="10157861" cy="5802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F40DB8-C342-6F1D-0165-926FE5316913}"/>
              </a:ext>
            </a:extLst>
          </p:cNvPr>
          <p:cNvSpPr txBox="1"/>
          <p:nvPr/>
        </p:nvSpPr>
        <p:spPr>
          <a:xfrm>
            <a:off x="334959" y="2480246"/>
            <a:ext cx="2589555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75390" rtl="0">
              <a:defRPr/>
            </a:pPr>
            <a:r>
              <a:rPr lang="en-US" sz="2133" b="1" dirty="0">
                <a:solidFill>
                  <a:prstClr val="black"/>
                </a:solidFill>
                <a:latin typeface="Calibri Light (Headings)"/>
              </a:rPr>
              <a:t>Equation:</a:t>
            </a:r>
          </a:p>
          <a:p>
            <a:pPr marL="365771" indent="-365771" algn="l" defTabSz="975390" rtl="0">
              <a:buFont typeface="Arial" panose="020B0604020202020204" pitchFamily="34" charset="0"/>
              <a:buChar char="•"/>
              <a:defRPr/>
            </a:pPr>
            <a:r>
              <a:rPr lang="en-US" sz="2133" dirty="0">
                <a:solidFill>
                  <a:prstClr val="black"/>
                </a:solidFill>
                <a:latin typeface="Calibri Light (Headings)"/>
              </a:rPr>
              <a:t>Helmholtz</a:t>
            </a:r>
          </a:p>
          <a:p>
            <a:pPr algn="l" defTabSz="975390" rtl="0">
              <a:defRPr/>
            </a:pPr>
            <a:r>
              <a:rPr lang="en-US" sz="2133" b="1" dirty="0">
                <a:solidFill>
                  <a:prstClr val="black"/>
                </a:solidFill>
                <a:latin typeface="Calibri Light (Headings)"/>
              </a:rPr>
              <a:t>Features:</a:t>
            </a:r>
          </a:p>
          <a:p>
            <a:pPr marL="365771" indent="-365771" algn="l" defTabSz="975390" rtl="0">
              <a:buFont typeface="Arial" panose="020B0604020202020204" pitchFamily="34" charset="0"/>
              <a:buChar char="•"/>
              <a:defRPr/>
            </a:pPr>
            <a:r>
              <a:rPr lang="en-US" sz="2133" dirty="0">
                <a:solidFill>
                  <a:prstClr val="black"/>
                </a:solidFill>
                <a:latin typeface="Calibri Light (Headings)"/>
              </a:rPr>
              <a:t>Exact Boundary Imposition</a:t>
            </a:r>
          </a:p>
          <a:p>
            <a:pPr marL="365771" indent="-365771" algn="l" defTabSz="975390" rtl="0">
              <a:buFont typeface="Arial" panose="020B0604020202020204" pitchFamily="34" charset="0"/>
              <a:buChar char="•"/>
              <a:defRPr/>
            </a:pPr>
            <a:r>
              <a:rPr lang="en-US" sz="2133" kern="1200" dirty="0">
                <a:solidFill>
                  <a:prstClr val="black"/>
                </a:solidFill>
                <a:latin typeface="Calibri Light (Headings)"/>
              </a:rPr>
              <a:t>RBA</a:t>
            </a:r>
          </a:p>
          <a:p>
            <a:pPr marL="365771" indent="-365771" algn="l" defTabSz="975390" rtl="0">
              <a:buFont typeface="Arial" panose="020B0604020202020204" pitchFamily="34" charset="0"/>
              <a:buChar char="•"/>
              <a:defRPr/>
            </a:pPr>
            <a:endParaRPr lang="en-US" sz="2133" kern="1200" dirty="0">
              <a:solidFill>
                <a:prstClr val="black"/>
              </a:solidFill>
              <a:latin typeface="Calibri Light (Headings)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8DF773-1D00-0903-B7E9-60F6E856A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490" y="10086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3A870D-0FA9-D4ED-091C-476DDE604520}"/>
              </a:ext>
            </a:extLst>
          </p:cNvPr>
          <p:cNvSpPr txBox="1"/>
          <p:nvPr/>
        </p:nvSpPr>
        <p:spPr>
          <a:xfrm>
            <a:off x="11140653" y="1668772"/>
            <a:ext cx="1940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u="sng" dirty="0">
                <a:solidFill>
                  <a:srgbClr val="4007A2"/>
                </a:solidFill>
                <a:effectLst/>
                <a:latin typeface="Arial" panose="020B0604020202020204" pitchFamily="34" charset="0"/>
                <a:hlinkClick r:id="rId6"/>
              </a:rPr>
              <a:t>Naftali </a:t>
            </a:r>
            <a:r>
              <a:rPr lang="en-US" sz="1800" b="1" u="sng" dirty="0" err="1">
                <a:solidFill>
                  <a:srgbClr val="4007A2"/>
                </a:solidFill>
                <a:effectLst/>
                <a:latin typeface="Arial" panose="020B0604020202020204" pitchFamily="34" charset="0"/>
                <a:hlinkClick r:id="rId6"/>
              </a:rPr>
              <a:t>Tishby</a:t>
            </a:r>
            <a:endParaRPr lang="en-US" sz="1800" b="1" dirty="0">
              <a:solidFill>
                <a:srgbClr val="494949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210C2-04D4-50EB-3862-F44F06759F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977"/>
          <a:stretch/>
        </p:blipFill>
        <p:spPr>
          <a:xfrm>
            <a:off x="167246" y="5426115"/>
            <a:ext cx="2286294" cy="22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294C623-538E-4482-9B48-71C3193B7081}"/>
              </a:ext>
            </a:extLst>
          </p:cNvPr>
          <p:cNvSpPr txBox="1"/>
          <p:nvPr/>
        </p:nvSpPr>
        <p:spPr>
          <a:xfrm>
            <a:off x="414762" y="495735"/>
            <a:ext cx="1041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 Theory: Learning Regimes</a:t>
            </a:r>
          </a:p>
        </p:txBody>
      </p:sp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3A5E2A44-3A65-55D0-7DC6-0144A1C7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837" y="2774242"/>
            <a:ext cx="7138254" cy="37284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4015A7-B60F-3DBE-B567-904A34F5A451}"/>
              </a:ext>
            </a:extLst>
          </p:cNvPr>
          <p:cNvSpPr/>
          <p:nvPr/>
        </p:nvSpPr>
        <p:spPr>
          <a:xfrm>
            <a:off x="9261434" y="2928238"/>
            <a:ext cx="1432830" cy="40568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1AA2C7-0FA7-D521-0DE8-519A3D734480}"/>
              </a:ext>
            </a:extLst>
          </p:cNvPr>
          <p:cNvSpPr/>
          <p:nvPr/>
        </p:nvSpPr>
        <p:spPr>
          <a:xfrm>
            <a:off x="7723588" y="2928237"/>
            <a:ext cx="1037219" cy="40568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ECBB72-AE49-C576-6802-D1021168029F}"/>
              </a:ext>
            </a:extLst>
          </p:cNvPr>
          <p:cNvSpPr/>
          <p:nvPr/>
        </p:nvSpPr>
        <p:spPr>
          <a:xfrm>
            <a:off x="6686369" y="2928237"/>
            <a:ext cx="926448" cy="40568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1571BC-DA1C-15B3-66B7-7AD73B16B0CA}"/>
              </a:ext>
            </a:extLst>
          </p:cNvPr>
          <p:cNvSpPr/>
          <p:nvPr/>
        </p:nvSpPr>
        <p:spPr>
          <a:xfrm>
            <a:off x="7645903" y="2928237"/>
            <a:ext cx="1192587" cy="40568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C322C7-5142-7216-7D81-62DA297437A8}"/>
              </a:ext>
            </a:extLst>
          </p:cNvPr>
          <p:cNvSpPr/>
          <p:nvPr/>
        </p:nvSpPr>
        <p:spPr>
          <a:xfrm>
            <a:off x="9381555" y="2928236"/>
            <a:ext cx="1192587" cy="40568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799DD9-8111-211B-2259-26C44AC6A149}"/>
              </a:ext>
            </a:extLst>
          </p:cNvPr>
          <p:cNvSpPr txBox="1"/>
          <p:nvPr/>
        </p:nvSpPr>
        <p:spPr>
          <a:xfrm>
            <a:off x="5914720" y="6502645"/>
            <a:ext cx="655302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+mj-lt"/>
              </a:rPr>
              <a:t>Gradient-based optimization regimes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D210D0-E6A4-4020-CF59-EB879F2AE3D5}"/>
              </a:ext>
            </a:extLst>
          </p:cNvPr>
          <p:cNvSpPr txBox="1"/>
          <p:nvPr/>
        </p:nvSpPr>
        <p:spPr>
          <a:xfrm>
            <a:off x="618565" y="2050677"/>
            <a:ext cx="5006011" cy="442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5771" indent="-365771" algn="l">
              <a:buFont typeface="Arial" panose="020B0604020202020204" pitchFamily="34" charset="0"/>
              <a:buChar char="•"/>
            </a:pPr>
            <a:r>
              <a:rPr lang="en-US" sz="2560" b="1" dirty="0">
                <a:latin typeface="Arial" panose="020B0604020202020204" pitchFamily="34" charset="0"/>
                <a:cs typeface="Arial" panose="020B0604020202020204" pitchFamily="34" charset="0"/>
              </a:rPr>
              <a:t>Fitting</a:t>
            </a:r>
            <a:r>
              <a:rPr lang="en-US" sz="2560" dirty="0">
                <a:latin typeface="Calibri Light (Headings)"/>
              </a:rPr>
              <a:t>: Neural gradients undergo a phase transition from high to low SNR</a:t>
            </a:r>
          </a:p>
          <a:p>
            <a:pPr marL="365771" indent="-365771" algn="l">
              <a:buFont typeface="Arial" panose="020B0604020202020204" pitchFamily="34" charset="0"/>
              <a:buChar char="•"/>
            </a:pPr>
            <a:r>
              <a:rPr lang="en-US" sz="2560" b="1" dirty="0"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r>
              <a:rPr lang="en-US" sz="256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560" dirty="0">
                <a:latin typeface="Calibri Light (Headings)"/>
              </a:rPr>
              <a:t>The gradient fluctuations dominate the signal.</a:t>
            </a:r>
          </a:p>
          <a:p>
            <a:pPr marL="365771" indent="-365771" algn="l">
              <a:buFont typeface="Arial" panose="020B0604020202020204" pitchFamily="34" charset="0"/>
              <a:buChar char="•"/>
            </a:pPr>
            <a:r>
              <a:rPr lang="en-US" sz="2560" b="1" dirty="0">
                <a:latin typeface="Arial" panose="020B0604020202020204" pitchFamily="34" charset="0"/>
                <a:cs typeface="Arial" panose="020B0604020202020204" pitchFamily="34" charset="0"/>
              </a:rPr>
              <a:t>Diffusion</a:t>
            </a:r>
            <a:r>
              <a:rPr lang="en-US" sz="256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560" dirty="0">
                <a:latin typeface="Calibri Light (Headings)"/>
              </a:rPr>
              <a:t> Sudden jump on SNR due to gradient homogeneity (i.e., inner batches agree with each other)</a:t>
            </a:r>
          </a:p>
          <a:p>
            <a:pPr marL="365771" indent="-365771" algn="l">
              <a:buFont typeface="Arial" panose="020B0604020202020204" pitchFamily="34" charset="0"/>
              <a:buChar char="•"/>
            </a:pPr>
            <a:endParaRPr lang="en-US" sz="2560" dirty="0">
              <a:latin typeface="Calibri Light (Headings)"/>
            </a:endParaRPr>
          </a:p>
          <a:p>
            <a:pPr marL="365771" indent="-365771" algn="l">
              <a:buFont typeface="Arial" panose="020B0604020202020204" pitchFamily="34" charset="0"/>
              <a:buChar char="•"/>
            </a:pPr>
            <a:endParaRPr lang="en-US" sz="2560" dirty="0">
              <a:latin typeface="Calibri Light (Headings)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4CB63-5858-837A-E763-763C7A41D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77"/>
          <a:stretch/>
        </p:blipFill>
        <p:spPr>
          <a:xfrm>
            <a:off x="2125551" y="5634545"/>
            <a:ext cx="3544969" cy="3465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2DF8C-9244-C83D-9477-D3A19D772DFD}"/>
              </a:ext>
            </a:extLst>
          </p:cNvPr>
          <p:cNvSpPr txBox="1"/>
          <p:nvPr/>
        </p:nvSpPr>
        <p:spPr>
          <a:xfrm>
            <a:off x="6626039" y="7374252"/>
            <a:ext cx="650165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rgbClr val="1A0DAB"/>
                </a:solidFill>
                <a:effectLst/>
                <a:latin typeface="Arial" panose="020B0604020202020204" pitchFamily="34" charset="0"/>
                <a:hlinkClick r:id="rId4"/>
              </a:rPr>
              <a:t>Learning in PINNs: Phase transition, total diffusion, and generalization</a:t>
            </a:r>
            <a:endParaRPr lang="en-US" sz="2400" b="0" i="0" u="none" strike="noStrike" dirty="0">
              <a:solidFill>
                <a:srgbClr val="1A0DAB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SJ Anagnostopoulos, JD Toscano, N </a:t>
            </a:r>
            <a:r>
              <a:rPr lang="en-US" sz="2400" b="0" i="0" dirty="0" err="1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Stergiopulos</a:t>
            </a:r>
            <a:r>
              <a:rPr lang="en-US" sz="2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, GE </a:t>
            </a:r>
            <a:r>
              <a:rPr lang="en-US" sz="2400" b="0" i="0" dirty="0" err="1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Karniadakis</a:t>
            </a:r>
            <a:endParaRPr lang="en-US" sz="2400" b="0" i="0" dirty="0">
              <a:solidFill>
                <a:srgbClr val="777777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2400" b="0" i="0" dirty="0" err="1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2400" b="0" i="0" dirty="0">
                <a:solidFill>
                  <a:srgbClr val="777777"/>
                </a:solidFill>
                <a:effectLst/>
                <a:latin typeface="Arial" panose="020B0604020202020204" pitchFamily="34" charset="0"/>
              </a:rPr>
              <a:t> preprint arXiv:2403.18494</a:t>
            </a:r>
          </a:p>
        </p:txBody>
      </p:sp>
    </p:spTree>
    <p:extLst>
      <p:ext uri="{BB962C8B-B14F-4D97-AF65-F5344CB8AC3E}">
        <p14:creationId xmlns:p14="http://schemas.microsoft.com/office/powerpoint/2010/main" val="4085118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72A30-88C7-6389-A0E5-63458B6F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D11E8-E05B-4FDA-BAA3-163181D7BEF6}" type="slidenum">
              <a:rPr lang="en-US" smtClean="0"/>
              <a:t>17</a:t>
            </a:fld>
            <a:endParaRPr lang="en-US"/>
          </a:p>
        </p:txBody>
      </p:sp>
      <p:pic>
        <p:nvPicPr>
          <p:cNvPr id="15" name="Picture 14" descr="A screenshot of a graph&#10;&#10;Description automatically generated">
            <a:extLst>
              <a:ext uri="{FF2B5EF4-FFF2-40B4-BE49-F238E27FC236}">
                <a16:creationId xmlns:a16="http://schemas.microsoft.com/office/drawing/2014/main" id="{91B14681-3D03-B7B3-F2DE-9B178A0EB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7" y="2099615"/>
            <a:ext cx="11110415" cy="57641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C99F9C-6CEB-4136-9333-72B4EB6B3978}"/>
              </a:ext>
            </a:extLst>
          </p:cNvPr>
          <p:cNvSpPr txBox="1"/>
          <p:nvPr/>
        </p:nvSpPr>
        <p:spPr>
          <a:xfrm>
            <a:off x="2717005" y="7959499"/>
            <a:ext cx="8181582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atin typeface="Calibri Light" panose="020F0302020204030204" pitchFamily="34" charset="0"/>
                <a:cs typeface="Calibri Light" panose="020F0302020204030204" pitchFamily="34" charset="0"/>
              </a:rPr>
              <a:t>Layer-wise SNR -tanh activation function. (Anagnostopoulos et al., 2024)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5AFCF-45B1-B90B-16EE-ACEB497EE639}"/>
              </a:ext>
            </a:extLst>
          </p:cNvPr>
          <p:cNvSpPr txBox="1"/>
          <p:nvPr/>
        </p:nvSpPr>
        <p:spPr>
          <a:xfrm>
            <a:off x="414762" y="495735"/>
            <a:ext cx="10419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IB Theory: Learning Regimes</a:t>
            </a:r>
          </a:p>
        </p:txBody>
      </p:sp>
    </p:spTree>
    <p:extLst>
      <p:ext uri="{BB962C8B-B14F-4D97-AF65-F5344CB8AC3E}">
        <p14:creationId xmlns:p14="http://schemas.microsoft.com/office/powerpoint/2010/main" val="3187561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B16E24-0CD4-1355-496D-76D40A5BE261}"/>
              </a:ext>
            </a:extLst>
          </p:cNvPr>
          <p:cNvSpPr txBox="1"/>
          <p:nvPr/>
        </p:nvSpPr>
        <p:spPr>
          <a:xfrm>
            <a:off x="100853" y="1737858"/>
            <a:ext cx="13547912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l"/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Operators: Intro (</a:t>
            </a:r>
            <a:r>
              <a:rPr lang="en-US" sz="2800" b="0" i="0" dirty="0" err="1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Panos</a:t>
            </a:r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 5 minutes) + 3 presentations (3x15 minutes) = 50 minutes</a:t>
            </a:r>
            <a:endParaRPr lang="en-US" sz="2800" b="0" i="0" dirty="0">
              <a:solidFill>
                <a:srgbClr val="500050"/>
              </a:solidFill>
              <a:effectLst/>
              <a:latin typeface="Arial" panose="020B0604020202020204" pitchFamily="34" charset="0"/>
            </a:endParaRPr>
          </a:p>
          <a:p>
            <a:pPr marL="457200" algn="l"/>
            <a:r>
              <a:rPr lang="en-US" sz="28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                Amanda (PNNL), Vivek (Brown), Yasmin (Caltech)</a:t>
            </a:r>
          </a:p>
          <a:p>
            <a:pPr marL="457200" algn="l"/>
            <a:endParaRPr lang="en-US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457200" algn="l"/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Graphs: Intro (Nat 10 minutes) + 4 presentations (4x15 minutes) = 70 minutes</a:t>
            </a:r>
            <a:endParaRPr lang="en-US" sz="2800" b="0" i="0" dirty="0">
              <a:solidFill>
                <a:srgbClr val="500050"/>
              </a:solidFill>
              <a:effectLst/>
              <a:latin typeface="Arial" panose="020B0604020202020204" pitchFamily="34" charset="0"/>
            </a:endParaRPr>
          </a:p>
          <a:p>
            <a:pPr marL="457200" algn="l"/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                 Anthony (SNL), Alan (Brown), </a:t>
            </a:r>
            <a:r>
              <a:rPr lang="en-US" sz="2800" b="0" i="0" dirty="0" err="1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Houman</a:t>
            </a:r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 (Caltech), Elise (SNL - pre-recorded)</a:t>
            </a:r>
            <a:endParaRPr lang="en-US" sz="2800" b="0" i="0" dirty="0">
              <a:solidFill>
                <a:srgbClr val="500050"/>
              </a:solidFill>
              <a:effectLst/>
              <a:latin typeface="Arial" panose="020B0604020202020204" pitchFamily="34" charset="0"/>
            </a:endParaRPr>
          </a:p>
          <a:p>
            <a:pPr marL="457200" algn="l"/>
            <a:endParaRPr lang="en-US" sz="2800" b="0" i="0" dirty="0">
              <a:solidFill>
                <a:srgbClr val="500050"/>
              </a:solidFill>
              <a:effectLst/>
              <a:latin typeface="Calibri" panose="020F0502020204030204" pitchFamily="34" charset="0"/>
            </a:endParaRPr>
          </a:p>
          <a:p>
            <a:pPr marL="457200" algn="l"/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Spikes: Intro (Priya 5 minutes) + 3 presentations (3x15 minutes) = 50 minutes</a:t>
            </a:r>
            <a:endParaRPr lang="en-US" sz="2800" b="0" i="0" dirty="0">
              <a:solidFill>
                <a:srgbClr val="500050"/>
              </a:solidFill>
              <a:effectLst/>
              <a:latin typeface="Arial" panose="020B0604020202020204" pitchFamily="34" charset="0"/>
            </a:endParaRPr>
          </a:p>
          <a:p>
            <a:pPr marL="457200" algn="l"/>
            <a:r>
              <a:rPr lang="en-US" sz="28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                Priya (Yale 5 intro, 15 technical), Qian Zhang (Brown, 15 min), Brad </a:t>
            </a:r>
            <a:r>
              <a:rPr lang="en-US" sz="28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Theilman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US" sz="2800" dirty="0">
                <a:solidFill>
                  <a:srgbClr val="222222"/>
                </a:solidFill>
                <a:latin typeface="Calibri" panose="020F0502020204030204" pitchFamily="34" charset="0"/>
              </a:rPr>
              <a:t>SNL</a:t>
            </a:r>
            <a:r>
              <a:rPr lang="en-US" sz="28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, 15 min)</a:t>
            </a:r>
            <a:endParaRPr lang="en-US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457200" algn="l"/>
            <a:endParaRPr lang="en-US" sz="2800" b="0" i="0" dirty="0">
              <a:solidFill>
                <a:srgbClr val="500050"/>
              </a:solidFill>
              <a:effectLst/>
              <a:latin typeface="Calibri" panose="020F0502020204030204" pitchFamily="34" charset="0"/>
            </a:endParaRPr>
          </a:p>
          <a:p>
            <a:pPr marL="457200" algn="l"/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Outreach, interactions, mentoring </a:t>
            </a:r>
            <a:r>
              <a:rPr lang="en-US" sz="2800" b="0" i="0" dirty="0" err="1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etc</a:t>
            </a:r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: 10 minutes</a:t>
            </a:r>
            <a:endParaRPr lang="en-US" sz="2800" b="0" i="0" dirty="0">
              <a:solidFill>
                <a:srgbClr val="500050"/>
              </a:solidFill>
              <a:effectLst/>
              <a:latin typeface="Arial" panose="020B0604020202020204" pitchFamily="34" charset="0"/>
            </a:endParaRPr>
          </a:p>
          <a:p>
            <a:pPr marL="457200" algn="l"/>
            <a:r>
              <a:rPr lang="en-US" sz="28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                Eric Cyr</a:t>
            </a:r>
            <a:endParaRPr lang="en-US" sz="28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marL="457200" algn="l"/>
            <a:endParaRPr lang="en-US" sz="2800" b="0" i="0" dirty="0">
              <a:solidFill>
                <a:srgbClr val="500050"/>
              </a:solidFill>
              <a:effectLst/>
              <a:latin typeface="Calibri" panose="020F0502020204030204" pitchFamily="34" charset="0"/>
            </a:endParaRPr>
          </a:p>
          <a:p>
            <a:pPr marL="457200" algn="l"/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Total presentation time : 190 minutes</a:t>
            </a:r>
          </a:p>
          <a:p>
            <a:pPr marL="457200" algn="l"/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Time for on-the-fly questions: 15 minutes</a:t>
            </a:r>
          </a:p>
          <a:p>
            <a:pPr marL="457200" algn="l"/>
            <a:r>
              <a:rPr lang="en-US" sz="2800" b="0" i="0" dirty="0">
                <a:solidFill>
                  <a:srgbClr val="500050"/>
                </a:solidFill>
                <a:effectLst/>
                <a:latin typeface="Calibri" panose="020F0502020204030204" pitchFamily="34" charset="0"/>
              </a:rPr>
              <a:t>Total time: 210 minutes</a:t>
            </a:r>
            <a:endParaRPr lang="en-US" sz="2800" b="0" i="0" dirty="0">
              <a:solidFill>
                <a:srgbClr val="50005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90EB7-98F6-D285-35AE-79C9B3C6A89E}"/>
              </a:ext>
            </a:extLst>
          </p:cNvPr>
          <p:cNvSpPr txBox="1"/>
          <p:nvPr/>
        </p:nvSpPr>
        <p:spPr>
          <a:xfrm>
            <a:off x="4355095" y="541703"/>
            <a:ext cx="6162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A40000"/>
                </a:solidFill>
              </a:rPr>
              <a:t>AGENDA – Second Year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2EBFE-9C6F-2104-6D45-52417DE3F5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0033" t="27579" r="9790" b="27579"/>
          <a:stretch/>
        </p:blipFill>
        <p:spPr>
          <a:xfrm>
            <a:off x="100853" y="241808"/>
            <a:ext cx="3620638" cy="1246122"/>
          </a:xfrm>
          <a:prstGeom prst="rect">
            <a:avLst/>
          </a:prstGeom>
          <a:solidFill>
            <a:schemeClr val="bg1"/>
          </a:solidFill>
          <a:ln w="38100">
            <a:solidFill>
              <a:srgbClr val="0C7E3D"/>
            </a:solidFill>
          </a:ln>
        </p:spPr>
      </p:pic>
    </p:spTree>
    <p:extLst>
      <p:ext uri="{BB962C8B-B14F-4D97-AF65-F5344CB8AC3E}">
        <p14:creationId xmlns:p14="http://schemas.microsoft.com/office/powerpoint/2010/main" val="285379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eft Brace 4">
            <a:extLst>
              <a:ext uri="{FF2B5EF4-FFF2-40B4-BE49-F238E27FC236}">
                <a16:creationId xmlns:a16="http://schemas.microsoft.com/office/drawing/2014/main" id="{C01413E7-1EFC-4E2A-834A-2CAA5F0D15FC}"/>
              </a:ext>
            </a:extLst>
          </p:cNvPr>
          <p:cNvSpPr/>
          <p:nvPr/>
        </p:nvSpPr>
        <p:spPr>
          <a:xfrm>
            <a:off x="3224055" y="3596640"/>
            <a:ext cx="521547" cy="2655147"/>
          </a:xfrm>
          <a:prstGeom prst="leftBrace">
            <a:avLst>
              <a:gd name="adj1" fmla="val 48593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840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12AD101-D2C5-4D0A-BEC4-9D05C944BCF1}"/>
              </a:ext>
            </a:extLst>
          </p:cNvPr>
          <p:cNvSpPr/>
          <p:nvPr/>
        </p:nvSpPr>
        <p:spPr>
          <a:xfrm>
            <a:off x="5835148" y="2540000"/>
            <a:ext cx="365709" cy="2126827"/>
          </a:xfrm>
          <a:prstGeom prst="leftBrace">
            <a:avLst>
              <a:gd name="adj1" fmla="val 48593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84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8BEB93-64FB-4D4C-A62D-358B13376795}"/>
              </a:ext>
            </a:extLst>
          </p:cNvPr>
          <p:cNvSpPr txBox="1"/>
          <p:nvPr/>
        </p:nvSpPr>
        <p:spPr>
          <a:xfrm>
            <a:off x="640103" y="1526873"/>
            <a:ext cx="3467616" cy="617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 for UQ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4141F43-A589-43D8-A14A-F40E02CAE814}"/>
              </a:ext>
            </a:extLst>
          </p:cNvPr>
          <p:cNvSpPr/>
          <p:nvPr/>
        </p:nvSpPr>
        <p:spPr>
          <a:xfrm>
            <a:off x="5950484" y="5627303"/>
            <a:ext cx="281337" cy="1270171"/>
          </a:xfrm>
          <a:prstGeom prst="leftBrace">
            <a:avLst>
              <a:gd name="adj1" fmla="val 48593"/>
              <a:gd name="adj2" fmla="val 50000"/>
            </a:avLst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84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7218F8-12D3-284A-927A-6984C0BE3C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5" y="4221624"/>
            <a:ext cx="2336529" cy="40965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00F1810-AA51-2A47-9E20-6A7EE13869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05" y="2511065"/>
            <a:ext cx="6643503" cy="20505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3B57DAB-0F2A-5548-AB3A-EF7653C9F84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606" y="5685265"/>
            <a:ext cx="5079350" cy="113304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703328A-82B9-BA4E-8181-34B7AB18A9F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231" y="3372253"/>
            <a:ext cx="1057290" cy="46232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C016F4-8863-3B49-A699-5C3E7F6EB89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342" y="6166930"/>
            <a:ext cx="1252362" cy="16971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06FB03D-0E51-374E-82D7-ED8EECEA9D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2" y="4782515"/>
            <a:ext cx="2802534" cy="1885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E5D928-AE02-58F4-B1A2-44BA361FE81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99058"/>
            <a:ext cx="3769181" cy="37441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4DBF75-B63B-7FDC-6E4A-5CC8CF513D7C}"/>
              </a:ext>
            </a:extLst>
          </p:cNvPr>
          <p:cNvSpPr txBox="1"/>
          <p:nvPr/>
        </p:nvSpPr>
        <p:spPr>
          <a:xfrm>
            <a:off x="4768009" y="18162"/>
            <a:ext cx="7728398" cy="18198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13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Uncertainty</a:t>
            </a:r>
            <a:endParaRPr lang="en-US" sz="3413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413" b="1" dirty="0">
              <a:solidFill>
                <a:srgbClr val="6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413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Release of New Library </a:t>
            </a:r>
            <a:r>
              <a:rPr lang="en-US" sz="4400" b="1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NeuralUQ</a:t>
            </a:r>
            <a:endParaRPr lang="en-US" sz="4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FE315E-94EC-4842-0956-7920E74F4AFA}"/>
              </a:ext>
            </a:extLst>
          </p:cNvPr>
          <p:cNvSpPr txBox="1"/>
          <p:nvPr/>
        </p:nvSpPr>
        <p:spPr>
          <a:xfrm>
            <a:off x="266085" y="7683151"/>
            <a:ext cx="12694023" cy="215443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NeuralUQ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A comprehensive library for uncertainty quantification in neural differential equations and operators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Z Zou, X Meng, AF Psaros, GE Karniadakis,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arXiv:2208.11866, 2022, </a:t>
            </a:r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SIREV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82886" indent="-182886" algn="l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2886" indent="-182886" algn="l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Psaros AF, Meng X, Zou Z, Guo L, Karniadakis GE. Uncertainty Quantification in Scientific Machine Learning: Methods, Metrics, and Comparisons. 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arXiv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preprint arXiv:2201.07766. 2022 Jan 19 (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Journal of Computational Physics, 104 pages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182886" indent="-182886" algn="l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sz="20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9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mputational Sciences &amp; Mathematics ">
            <a:extLst>
              <a:ext uri="{FF2B5EF4-FFF2-40B4-BE49-F238E27FC236}">
                <a16:creationId xmlns:a16="http://schemas.microsoft.com/office/drawing/2014/main" id="{11DA51B7-9CD1-8944-F646-5991693CBA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1"/>
          <a:stretch/>
        </p:blipFill>
        <p:spPr bwMode="auto">
          <a:xfrm>
            <a:off x="684465" y="5690746"/>
            <a:ext cx="7049971" cy="159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n image of various science-based visuals rolling out from a film reel labeled &quot;philms.&quot;">
            <a:extLst>
              <a:ext uri="{FF2B5EF4-FFF2-40B4-BE49-F238E27FC236}">
                <a16:creationId xmlns:a16="http://schemas.microsoft.com/office/drawing/2014/main" id="{AD685A6A-01B5-BB82-B2E1-2046C0797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19" y="5794904"/>
            <a:ext cx="2983117" cy="22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118820-E873-399A-0453-ABBEFB7DBC92}"/>
              </a:ext>
            </a:extLst>
          </p:cNvPr>
          <p:cNvSpPr txBox="1"/>
          <p:nvPr/>
        </p:nvSpPr>
        <p:spPr>
          <a:xfrm>
            <a:off x="405805" y="1112162"/>
            <a:ext cx="58874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</a:rPr>
              <a:t>Objective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 of next-generation ML to support CROGS of complex systems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</a:rPr>
              <a:t>Focus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– </a:t>
            </a:r>
            <a:r>
              <a:rPr lang="en-US" sz="24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1000x faster solvers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 – </a:t>
            </a:r>
            <a:r>
              <a:rPr lang="en-US" sz="24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10x lower power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Hardware/software </a:t>
            </a:r>
            <a:r>
              <a:rPr lang="en-US" sz="24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co-design</a:t>
            </a:r>
          </a:p>
          <a:p>
            <a:pPr algn="l"/>
            <a:endParaRPr lang="en-US" sz="2000" dirty="0">
              <a:solidFill>
                <a:schemeClr val="tx1"/>
              </a:solidFill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</a:rPr>
              <a:t>Workforce development</a:t>
            </a:r>
          </a:p>
          <a:p>
            <a:pPr algn="l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07A9124-AD70-9643-98BD-83EE608FB907}"/>
              </a:ext>
            </a:extLst>
          </p:cNvPr>
          <p:cNvSpPr/>
          <p:nvPr/>
        </p:nvSpPr>
        <p:spPr>
          <a:xfrm rot="16200000">
            <a:off x="5994614" y="3469998"/>
            <a:ext cx="1112771" cy="1105804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2011-2016                       2018-2022                              2022-2027</a:t>
            </a:r>
          </a:p>
        </p:txBody>
      </p:sp>
      <p:pic>
        <p:nvPicPr>
          <p:cNvPr id="3098" name="Picture 3097">
            <a:extLst>
              <a:ext uri="{FF2B5EF4-FFF2-40B4-BE49-F238E27FC236}">
                <a16:creationId xmlns:a16="http://schemas.microsoft.com/office/drawing/2014/main" id="{A4893941-C383-B5FA-9786-9D9BCA0EB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641" y="971255"/>
            <a:ext cx="6450715" cy="44727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1A7DE8-48B3-3840-34D7-13366D6252D2}"/>
              </a:ext>
            </a:extLst>
          </p:cNvPr>
          <p:cNvSpPr txBox="1"/>
          <p:nvPr/>
        </p:nvSpPr>
        <p:spPr>
          <a:xfrm>
            <a:off x="313950" y="188484"/>
            <a:ext cx="12542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0000"/>
                </a:solidFill>
              </a:rPr>
              <a:t>From Physics-Informed Machine Learning</a:t>
            </a:r>
            <a:r>
              <a:rPr lang="en-US" sz="2800" b="1" dirty="0">
                <a:solidFill>
                  <a:srgbClr val="600000"/>
                </a:solidFill>
              </a:rPr>
              <a:t> to </a:t>
            </a:r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Physics-Informed Machine Intelligence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133D4-7FC3-B0C2-24F7-228C5919C58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0033" t="27579" r="9790" b="27579"/>
          <a:stretch/>
        </p:blipFill>
        <p:spPr>
          <a:xfrm>
            <a:off x="6913083" y="6205298"/>
            <a:ext cx="5817937" cy="2002371"/>
          </a:xfrm>
          <a:prstGeom prst="rect">
            <a:avLst/>
          </a:prstGeom>
          <a:solidFill>
            <a:schemeClr val="bg1"/>
          </a:solidFill>
          <a:ln w="38100">
            <a:solidFill>
              <a:srgbClr val="0C7E3D"/>
            </a:solidFill>
          </a:ln>
        </p:spPr>
      </p:pic>
    </p:spTree>
    <p:extLst>
      <p:ext uri="{BB962C8B-B14F-4D97-AF65-F5344CB8AC3E}">
        <p14:creationId xmlns:p14="http://schemas.microsoft.com/office/powerpoint/2010/main" val="277388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8272150F-7F44-05F5-2A9E-410551BB5F89}"/>
              </a:ext>
            </a:extLst>
          </p:cNvPr>
          <p:cNvGrpSpPr/>
          <p:nvPr/>
        </p:nvGrpSpPr>
        <p:grpSpPr>
          <a:xfrm>
            <a:off x="-522929" y="1026878"/>
            <a:ext cx="5175073" cy="8157351"/>
            <a:chOff x="-638175" y="278744"/>
            <a:chExt cx="4996928" cy="7876544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019ADC9-5981-20B3-5E52-B17FBF781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7682" b="80971"/>
            <a:stretch/>
          </p:blipFill>
          <p:spPr>
            <a:xfrm>
              <a:off x="15100" y="278744"/>
              <a:ext cx="1167432" cy="145145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03D2F33-7D9C-0A75-1502-806C5F05245A}"/>
                </a:ext>
              </a:extLst>
            </p:cNvPr>
            <p:cNvSpPr txBox="1"/>
            <p:nvPr/>
          </p:nvSpPr>
          <p:spPr>
            <a:xfrm>
              <a:off x="2128" y="1683503"/>
              <a:ext cx="1354858" cy="251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36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George </a:t>
              </a:r>
              <a:r>
                <a:rPr lang="en-US" sz="1036" dirty="0" err="1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Karniadakis</a:t>
              </a:r>
              <a:endParaRPr lang="en-US" sz="1036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989700C-3FDE-C5B9-87F6-736958586EFD}"/>
                </a:ext>
              </a:extLst>
            </p:cNvPr>
            <p:cNvSpPr txBox="1"/>
            <p:nvPr/>
          </p:nvSpPr>
          <p:spPr>
            <a:xfrm>
              <a:off x="98502" y="1772326"/>
              <a:ext cx="1551227" cy="550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36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036" dirty="0">
                  <a:latin typeface="Arial" panose="020B0604020202020204" pitchFamily="34" charset="0"/>
                  <a:cs typeface="Arial" panose="020B0604020202020204" pitchFamily="34" charset="0"/>
                </a:rPr>
                <a:t>Brown University/PNNL </a:t>
              </a:r>
            </a:p>
            <a:p>
              <a:r>
                <a:rPr lang="en-US" sz="1036" dirty="0">
                  <a:latin typeface="Arial" panose="020B0604020202020204" pitchFamily="34" charset="0"/>
                  <a:cs typeface="Arial" panose="020B0604020202020204" pitchFamily="34" charset="0"/>
                </a:rPr>
                <a:t>SEA-CROGS Director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D86B8C6-0CF0-D1D1-846E-AD66160DFE78}"/>
                </a:ext>
              </a:extLst>
            </p:cNvPr>
            <p:cNvGrpSpPr/>
            <p:nvPr/>
          </p:nvGrpSpPr>
          <p:grpSpPr>
            <a:xfrm>
              <a:off x="-638175" y="281658"/>
              <a:ext cx="4996928" cy="7873630"/>
              <a:chOff x="-638175" y="281658"/>
              <a:chExt cx="4996928" cy="7873630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F46EF2E-DB30-71D4-4EA0-218F09CDC755}"/>
                  </a:ext>
                </a:extLst>
              </p:cNvPr>
              <p:cNvSpPr txBox="1"/>
              <p:nvPr/>
            </p:nvSpPr>
            <p:spPr>
              <a:xfrm>
                <a:off x="2257254" y="1881594"/>
                <a:ext cx="1931939" cy="411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36" dirty="0">
                    <a:latin typeface="Arial" panose="020B0604020202020204" pitchFamily="34" charset="0"/>
                    <a:cs typeface="Arial" panose="020B0604020202020204" pitchFamily="34" charset="0"/>
                  </a:rPr>
                  <a:t>UPenn </a:t>
                </a:r>
              </a:p>
              <a:p>
                <a:r>
                  <a:rPr lang="en-US" sz="1036" dirty="0">
                    <a:latin typeface="Arial" panose="020B0604020202020204" pitchFamily="34" charset="0"/>
                    <a:cs typeface="Arial" panose="020B0604020202020204" pitchFamily="34" charset="0"/>
                  </a:rPr>
                  <a:t>SEA-CROCS Deputy Director</a:t>
                </a:r>
              </a:p>
            </p:txBody>
          </p:sp>
          <p:pic>
            <p:nvPicPr>
              <p:cNvPr id="6" name="Picture 5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CD4B9668-BAF4-C638-BBA3-AD68392972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5342" t="53960" r="21274" b="25655"/>
              <a:stretch/>
            </p:blipFill>
            <p:spPr>
              <a:xfrm>
                <a:off x="120338" y="6163350"/>
                <a:ext cx="1335520" cy="1697722"/>
              </a:xfrm>
              <a:prstGeom prst="rect">
                <a:avLst/>
              </a:prstGeom>
            </p:spPr>
          </p:pic>
          <p:pic>
            <p:nvPicPr>
              <p:cNvPr id="7" name="Picture 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C6AEE6B-329B-B114-A154-B5D6EC617D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111" r="22092" b="80979"/>
              <a:stretch/>
            </p:blipFill>
            <p:spPr>
              <a:xfrm>
                <a:off x="2589943" y="281658"/>
                <a:ext cx="1167432" cy="1451451"/>
              </a:xfrm>
              <a:prstGeom prst="rect">
                <a:avLst/>
              </a:prstGeom>
            </p:spPr>
          </p:pic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E4D76422-092A-5B9A-61DD-708BE337A0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6873" r="76494" b="53153"/>
              <a:stretch/>
            </p:blipFill>
            <p:spPr>
              <a:xfrm>
                <a:off x="2551843" y="2250440"/>
                <a:ext cx="1243632" cy="1541012"/>
              </a:xfrm>
              <a:prstGeom prst="rect">
                <a:avLst/>
              </a:prstGeom>
            </p:spPr>
          </p:pic>
          <p:pic>
            <p:nvPicPr>
              <p:cNvPr id="9" name="Picture 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F233287F-4EF3-3241-0E03-C7A4098A66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434" t="27594" r="22522" b="52437"/>
              <a:stretch/>
            </p:blipFill>
            <p:spPr>
              <a:xfrm>
                <a:off x="146130" y="4197774"/>
                <a:ext cx="1167432" cy="1615420"/>
              </a:xfrm>
              <a:prstGeom prst="rect">
                <a:avLst/>
              </a:prstGeom>
            </p:spPr>
          </p:pic>
          <p:pic>
            <p:nvPicPr>
              <p:cNvPr id="10" name="Picture 9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8398E5C1-5CEF-D1CE-2521-09D18FB6AD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53329" r="77793" b="25881"/>
              <a:stretch/>
            </p:blipFill>
            <p:spPr>
              <a:xfrm>
                <a:off x="2509117" y="4182496"/>
                <a:ext cx="1243632" cy="1697722"/>
              </a:xfrm>
              <a:prstGeom prst="rect">
                <a:avLst/>
              </a:prstGeom>
            </p:spPr>
          </p:pic>
          <p:pic>
            <p:nvPicPr>
              <p:cNvPr id="12" name="Picture 11" descr="A close-up of a person smiling&#10;&#10;Description automatically generated">
                <a:extLst>
                  <a:ext uri="{FF2B5EF4-FFF2-40B4-BE49-F238E27FC236}">
                    <a16:creationId xmlns:a16="http://schemas.microsoft.com/office/drawing/2014/main" id="{2C4E26E0-B13D-D308-F33E-03B1345635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20836"/>
              <a:stretch/>
            </p:blipFill>
            <p:spPr>
              <a:xfrm>
                <a:off x="2516833" y="6184484"/>
                <a:ext cx="1278642" cy="1618033"/>
              </a:xfrm>
              <a:prstGeom prst="rect">
                <a:avLst/>
              </a:prstGeom>
            </p:spPr>
          </p:pic>
          <p:pic>
            <p:nvPicPr>
              <p:cNvPr id="14" name="Picture 13" descr="A person in a striped shirt&#10;&#10;Description automatically generated">
                <a:extLst>
                  <a:ext uri="{FF2B5EF4-FFF2-40B4-BE49-F238E27FC236}">
                    <a16:creationId xmlns:a16="http://schemas.microsoft.com/office/drawing/2014/main" id="{4E18ED7D-C6A8-94A4-8342-625FFA2BDD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338" y="2409228"/>
                <a:ext cx="1118437" cy="1451451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B753CA-C568-F36A-3940-CE4777067CBF}"/>
                  </a:ext>
                </a:extLst>
              </p:cNvPr>
              <p:cNvSpPr txBox="1"/>
              <p:nvPr/>
            </p:nvSpPr>
            <p:spPr>
              <a:xfrm>
                <a:off x="2582323" y="1687106"/>
                <a:ext cx="1112805" cy="25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36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Nathaniel Trask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1A442FB-AA8B-BA44-E2A4-B553D2637670}"/>
                  </a:ext>
                </a:extLst>
              </p:cNvPr>
              <p:cNvSpPr txBox="1"/>
              <p:nvPr/>
            </p:nvSpPr>
            <p:spPr>
              <a:xfrm>
                <a:off x="2632783" y="3792648"/>
                <a:ext cx="906017" cy="25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36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Priya Panda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29D4764-DFB3-2DA0-CAF4-ADA00E2CFD2A}"/>
                  </a:ext>
                </a:extLst>
              </p:cNvPr>
              <p:cNvSpPr txBox="1"/>
              <p:nvPr/>
            </p:nvSpPr>
            <p:spPr>
              <a:xfrm>
                <a:off x="126708" y="5768721"/>
                <a:ext cx="918842" cy="25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36" dirty="0" err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Panos</a:t>
                </a:r>
                <a:r>
                  <a:rPr lang="en-US" sz="1036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36" dirty="0" err="1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Stinis</a:t>
                </a:r>
                <a:endParaRPr lang="en-US" sz="1036" dirty="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BC32A2-32EB-7677-029D-A9B07CD8E0B2}"/>
                  </a:ext>
                </a:extLst>
              </p:cNvPr>
              <p:cNvSpPr txBox="1"/>
              <p:nvPr/>
            </p:nvSpPr>
            <p:spPr>
              <a:xfrm>
                <a:off x="74116" y="3810417"/>
                <a:ext cx="655950" cy="25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36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Eric Cyr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B65029-758C-B3D5-9695-3334C64B0063}"/>
                  </a:ext>
                </a:extLst>
              </p:cNvPr>
              <p:cNvSpPr txBox="1"/>
              <p:nvPr/>
            </p:nvSpPr>
            <p:spPr>
              <a:xfrm>
                <a:off x="2598268" y="5772943"/>
                <a:ext cx="1309974" cy="25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36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Daniel Tartakovsky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94CC1C-18FE-4CFB-7FD5-3677D1E060EC}"/>
                  </a:ext>
                </a:extLst>
              </p:cNvPr>
              <p:cNvSpPr txBox="1"/>
              <p:nvPr/>
            </p:nvSpPr>
            <p:spPr>
              <a:xfrm>
                <a:off x="147374" y="7743931"/>
                <a:ext cx="979755" cy="25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36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Martin Maxey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62BED6-9075-6DDA-BCEB-91706DD0FE91}"/>
                  </a:ext>
                </a:extLst>
              </p:cNvPr>
              <p:cNvSpPr txBox="1"/>
              <p:nvPr/>
            </p:nvSpPr>
            <p:spPr>
              <a:xfrm>
                <a:off x="2558487" y="7867041"/>
                <a:ext cx="1054608" cy="243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36" dirty="0" err="1"/>
                  <a:t>Speiman</a:t>
                </a:r>
                <a:r>
                  <a:rPr lang="en-US" sz="1036" dirty="0"/>
                  <a:t> College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D5ACA9-8551-92D4-5FC6-1C37AA7F0E8B}"/>
                  </a:ext>
                </a:extLst>
              </p:cNvPr>
              <p:cNvSpPr txBox="1"/>
              <p:nvPr/>
            </p:nvSpPr>
            <p:spPr>
              <a:xfrm>
                <a:off x="2524592" y="7701721"/>
                <a:ext cx="1656223" cy="251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36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Monica Stephens Cooley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2E98DFE-38B1-DD44-158D-4E298C498780}"/>
                  </a:ext>
                </a:extLst>
              </p:cNvPr>
              <p:cNvSpPr txBox="1"/>
              <p:nvPr/>
            </p:nvSpPr>
            <p:spPr>
              <a:xfrm>
                <a:off x="-508898" y="4018922"/>
                <a:ext cx="1869423" cy="243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36" dirty="0">
                    <a:latin typeface="Arial" panose="020B0604020202020204" pitchFamily="34" charset="0"/>
                    <a:cs typeface="Arial" panose="020B0604020202020204" pitchFamily="34" charset="0"/>
                  </a:rPr>
                  <a:t>SNL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BBBD74F-B881-ACF2-C7DA-19BE0D381043}"/>
                  </a:ext>
                </a:extLst>
              </p:cNvPr>
              <p:cNvSpPr txBox="1"/>
              <p:nvPr/>
            </p:nvSpPr>
            <p:spPr>
              <a:xfrm>
                <a:off x="2270239" y="3964062"/>
                <a:ext cx="1869423" cy="25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36" dirty="0">
                    <a:latin typeface="Arial" panose="020B0604020202020204" pitchFamily="34" charset="0"/>
                    <a:cs typeface="Arial" panose="020B0604020202020204" pitchFamily="34" charset="0"/>
                  </a:rPr>
                  <a:t>Yale University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EC3AA17-8E7B-CE8D-7F86-C54C262FD182}"/>
                  </a:ext>
                </a:extLst>
              </p:cNvPr>
              <p:cNvSpPr txBox="1"/>
              <p:nvPr/>
            </p:nvSpPr>
            <p:spPr>
              <a:xfrm>
                <a:off x="-638175" y="5963511"/>
                <a:ext cx="2309291" cy="243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36" dirty="0">
                    <a:latin typeface="Arial" panose="020B0604020202020204" pitchFamily="34" charset="0"/>
                    <a:cs typeface="Arial" panose="020B0604020202020204" pitchFamily="34" charset="0"/>
                  </a:rPr>
                  <a:t>PNNL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5D8927-1261-43F7-4332-57C3823E450C}"/>
                  </a:ext>
                </a:extLst>
              </p:cNvPr>
              <p:cNvSpPr txBox="1"/>
              <p:nvPr/>
            </p:nvSpPr>
            <p:spPr>
              <a:xfrm>
                <a:off x="2049462" y="5979081"/>
                <a:ext cx="2309291" cy="251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36" dirty="0">
                    <a:latin typeface="Arial" panose="020B0604020202020204" pitchFamily="34" charset="0"/>
                    <a:cs typeface="Arial" panose="020B0604020202020204" pitchFamily="34" charset="0"/>
                  </a:rPr>
                  <a:t>Stanford University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31CDDF3-3274-E98E-997E-6109D89B75F3}"/>
                  </a:ext>
                </a:extLst>
              </p:cNvPr>
              <p:cNvSpPr txBox="1"/>
              <p:nvPr/>
            </p:nvSpPr>
            <p:spPr>
              <a:xfrm>
                <a:off x="160999" y="7912218"/>
                <a:ext cx="1137694" cy="2430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36" dirty="0">
                    <a:latin typeface="Arial" panose="020B0604020202020204" pitchFamily="34" charset="0"/>
                    <a:cs typeface="Arial" panose="020B0604020202020204" pitchFamily="34" charset="0"/>
                  </a:rPr>
                  <a:t>Brown University</a:t>
                </a:r>
              </a:p>
            </p:txBody>
          </p:sp>
        </p:grpSp>
      </p:grpSp>
      <p:pic>
        <p:nvPicPr>
          <p:cNvPr id="38" name="Picture 37" descr="A diagram of a company&#10;&#10;Description automatically generated">
            <a:extLst>
              <a:ext uri="{FF2B5EF4-FFF2-40B4-BE49-F238E27FC236}">
                <a16:creationId xmlns:a16="http://schemas.microsoft.com/office/drawing/2014/main" id="{A840CE22-A075-1189-AA51-8F22DB389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902" y="5189887"/>
            <a:ext cx="7144051" cy="374083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33749B8-E4AF-67DB-4CC0-ABDFCB7FCD8F}"/>
              </a:ext>
            </a:extLst>
          </p:cNvPr>
          <p:cNvSpPr txBox="1"/>
          <p:nvPr/>
        </p:nvSpPr>
        <p:spPr>
          <a:xfrm>
            <a:off x="7276644" y="132919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Team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32CCFDD-6CFF-2609-BDBC-1AE51F183C51}"/>
              </a:ext>
            </a:extLst>
          </p:cNvPr>
          <p:cNvGrpSpPr/>
          <p:nvPr/>
        </p:nvGrpSpPr>
        <p:grpSpPr>
          <a:xfrm>
            <a:off x="4321667" y="965523"/>
            <a:ext cx="8989513" cy="4289470"/>
            <a:chOff x="4025978" y="429198"/>
            <a:chExt cx="8680060" cy="41418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F9D27E9-5DFE-0C05-C9CB-0730D51E71AD}"/>
                </a:ext>
              </a:extLst>
            </p:cNvPr>
            <p:cNvSpPr txBox="1"/>
            <p:nvPr/>
          </p:nvSpPr>
          <p:spPr>
            <a:xfrm>
              <a:off x="4025978" y="2863795"/>
              <a:ext cx="2223687" cy="60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7" b="1" dirty="0"/>
                <a:t>New Jersey </a:t>
              </a:r>
            </a:p>
            <a:p>
              <a:pPr algn="ctr"/>
              <a:r>
                <a:rPr lang="en-US" sz="1657" b="1" dirty="0"/>
                <a:t>Institute of Technology</a:t>
              </a:r>
            </a:p>
          </p:txBody>
        </p:sp>
        <p:pic>
          <p:nvPicPr>
            <p:cNvPr id="1036" name="Picture 12" descr="New Jersey Institute of Technology - Wikipedia">
              <a:extLst>
                <a:ext uri="{FF2B5EF4-FFF2-40B4-BE49-F238E27FC236}">
                  <a16:creationId xmlns:a16="http://schemas.microsoft.com/office/drawing/2014/main" id="{C6489C51-CCBA-CC84-2AF8-65CF12519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534" y="2903723"/>
              <a:ext cx="530191" cy="530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acific Northwest National Laboratory, United States - Showsbee.com">
              <a:extLst>
                <a:ext uri="{FF2B5EF4-FFF2-40B4-BE49-F238E27FC236}">
                  <a16:creationId xmlns:a16="http://schemas.microsoft.com/office/drawing/2014/main" id="{D3A034BD-974E-04CC-ACF6-6708F5F4A9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alphaModFix amt="4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258"/>
            <a:stretch/>
          </p:blipFill>
          <p:spPr bwMode="auto">
            <a:xfrm>
              <a:off x="4792158" y="473095"/>
              <a:ext cx="828354" cy="38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3BC8B27-F867-127F-0572-1438F6BA55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alphaModFix amt="27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4534" y="2330005"/>
              <a:ext cx="514950" cy="511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F618DEE-71FA-409F-EC83-D8CC47020D5E}"/>
                </a:ext>
              </a:extLst>
            </p:cNvPr>
            <p:cNvSpPr txBox="1"/>
            <p:nvPr/>
          </p:nvSpPr>
          <p:spPr>
            <a:xfrm>
              <a:off x="6290500" y="445471"/>
              <a:ext cx="4684296" cy="60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Amanda Howard, </a:t>
              </a:r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Wenqian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 Chen, Ruby Leung, </a:t>
              </a:r>
            </a:p>
            <a:p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Shixuan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 Zhang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C3AF7E-6B33-0252-02F0-3D7114AA1BC6}"/>
                </a:ext>
              </a:extLst>
            </p:cNvPr>
            <p:cNvSpPr txBox="1"/>
            <p:nvPr/>
          </p:nvSpPr>
          <p:spPr>
            <a:xfrm>
              <a:off x="6247219" y="1021317"/>
              <a:ext cx="6458819" cy="60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Mauro </a:t>
              </a:r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Perego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, Brad Aimone, Eric Cyr, Jonas Actor, Justin Owen,  </a:t>
              </a:r>
            </a:p>
            <a:p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Elise Walker, Brad </a:t>
              </a:r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Theilman</a:t>
              </a:r>
              <a:endParaRPr lang="en-US" sz="1657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0A653F-3E1E-BC53-53BF-16FE197AA88F}"/>
                </a:ext>
              </a:extLst>
            </p:cNvPr>
            <p:cNvSpPr txBox="1"/>
            <p:nvPr/>
          </p:nvSpPr>
          <p:spPr>
            <a:xfrm>
              <a:off x="6255774" y="1767723"/>
              <a:ext cx="6330579" cy="347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Jerome </a:t>
              </a:r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Darbon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, Thomas Serre, Aniruddha Bora, Khemraj Shukla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A60B21-D91D-532A-CA70-F42BB1D13505}"/>
                </a:ext>
              </a:extLst>
            </p:cNvPr>
            <p:cNvSpPr txBox="1"/>
            <p:nvPr/>
          </p:nvSpPr>
          <p:spPr>
            <a:xfrm>
              <a:off x="6258851" y="2267908"/>
              <a:ext cx="6200736" cy="60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7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Houman</a:t>
              </a:r>
              <a:r>
                <a:rPr lang="en-US" sz="1657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57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Owhadi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, Theo Bourdais, Pau </a:t>
              </a:r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Batlle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Yasamin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Jalalian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</a:p>
            <a:p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Xianjin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 Yang, Ricardo Baptista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4B604A-3F90-D7C4-5293-AF239A43987D}"/>
                </a:ext>
              </a:extLst>
            </p:cNvPr>
            <p:cNvSpPr txBox="1"/>
            <p:nvPr/>
          </p:nvSpPr>
          <p:spPr>
            <a:xfrm>
              <a:off x="6352004" y="2958595"/>
              <a:ext cx="1261785" cy="3353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7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Mengjia</a:t>
              </a:r>
              <a:r>
                <a:rPr lang="en-US" sz="1657" b="1" dirty="0">
                  <a:latin typeface="Arial" panose="020B0604020202020204" pitchFamily="34" charset="0"/>
                  <a:cs typeface="Arial" panose="020B0604020202020204" pitchFamily="34" charset="0"/>
                </a:rPr>
                <a:t> Xu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60BEDD-A282-B649-B32F-5A289719F7E2}"/>
                </a:ext>
              </a:extLst>
            </p:cNvPr>
            <p:cNvSpPr txBox="1"/>
            <p:nvPr/>
          </p:nvSpPr>
          <p:spPr>
            <a:xfrm>
              <a:off x="6420698" y="3500213"/>
              <a:ext cx="1069524" cy="347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Erdi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 Kara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F383381-A081-EC5F-7020-3AD7BE1C5A9C}"/>
                </a:ext>
              </a:extLst>
            </p:cNvPr>
            <p:cNvSpPr txBox="1"/>
            <p:nvPr/>
          </p:nvSpPr>
          <p:spPr>
            <a:xfrm>
              <a:off x="6344491" y="4052280"/>
              <a:ext cx="4798109" cy="347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Adrienne Propp, </a:t>
              </a:r>
              <a:r>
                <a:rPr lang="en-US" sz="1657" dirty="0" err="1">
                  <a:latin typeface="Arial" panose="020B0604020202020204" pitchFamily="34" charset="0"/>
                  <a:cs typeface="Arial" panose="020B0604020202020204" pitchFamily="34" charset="0"/>
                </a:rPr>
                <a:t>Hongli</a:t>
              </a:r>
              <a:r>
                <a:rPr lang="en-US" sz="1657" dirty="0">
                  <a:latin typeface="Arial" panose="020B0604020202020204" pitchFamily="34" charset="0"/>
                  <a:cs typeface="Arial" panose="020B0604020202020204" pitchFamily="34" charset="0"/>
                </a:rPr>
                <a:t> Zhao, Abhishek Chandra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EA6FEB-E55E-BDA6-2E58-07E4051584B0}"/>
                </a:ext>
              </a:extLst>
            </p:cNvPr>
            <p:cNvSpPr txBox="1"/>
            <p:nvPr/>
          </p:nvSpPr>
          <p:spPr>
            <a:xfrm>
              <a:off x="4203991" y="429198"/>
              <a:ext cx="1952779" cy="60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7" b="1" dirty="0"/>
                <a:t>Pacific Northwest </a:t>
              </a:r>
            </a:p>
            <a:p>
              <a:pPr algn="ctr"/>
              <a:r>
                <a:rPr lang="en-US" sz="1657" b="1" dirty="0"/>
                <a:t>National Laboratory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4D8BFE6-D1B4-6017-5E3C-79C07DCE98B0}"/>
                </a:ext>
              </a:extLst>
            </p:cNvPr>
            <p:cNvSpPr txBox="1"/>
            <p:nvPr/>
          </p:nvSpPr>
          <p:spPr>
            <a:xfrm>
              <a:off x="4197500" y="2299037"/>
              <a:ext cx="1880643" cy="60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7" b="1" dirty="0"/>
                <a:t>California Institute </a:t>
              </a:r>
            </a:p>
            <a:p>
              <a:pPr algn="ctr"/>
              <a:r>
                <a:rPr lang="en-US" sz="1657" b="1" dirty="0"/>
                <a:t>of Technology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EC8FD3B-D394-7229-6446-858676B20841}"/>
                </a:ext>
              </a:extLst>
            </p:cNvPr>
            <p:cNvSpPr txBox="1"/>
            <p:nvPr/>
          </p:nvSpPr>
          <p:spPr>
            <a:xfrm>
              <a:off x="4196506" y="4068613"/>
              <a:ext cx="1898277" cy="347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7" b="1" dirty="0"/>
                <a:t>Stanford University</a:t>
              </a:r>
            </a:p>
          </p:txBody>
        </p:sp>
        <p:pic>
          <p:nvPicPr>
            <p:cNvPr id="1032" name="Picture 8" descr="Sandia National Labs (@SandiaLabs) / X">
              <a:extLst>
                <a:ext uri="{FF2B5EF4-FFF2-40B4-BE49-F238E27FC236}">
                  <a16:creationId xmlns:a16="http://schemas.microsoft.com/office/drawing/2014/main" id="{A5B88465-1BBC-C1FA-B748-CB3E169B7B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alphaModFix amt="2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3972" y="1052379"/>
              <a:ext cx="550831" cy="550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499305B-F465-DB97-0AAE-C315D589DBE7}"/>
                </a:ext>
              </a:extLst>
            </p:cNvPr>
            <p:cNvSpPr txBox="1"/>
            <p:nvPr/>
          </p:nvSpPr>
          <p:spPr>
            <a:xfrm>
              <a:off x="4121865" y="1035406"/>
              <a:ext cx="1952779" cy="6023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7" b="1" dirty="0"/>
                <a:t>Sandia</a:t>
              </a:r>
            </a:p>
            <a:p>
              <a:pPr algn="ctr"/>
              <a:r>
                <a:rPr lang="en-US" sz="1657" b="1" dirty="0"/>
                <a:t>National Laboratory</a:t>
              </a:r>
            </a:p>
          </p:txBody>
        </p:sp>
        <p:pic>
          <p:nvPicPr>
            <p:cNvPr id="1034" name="Picture 10" descr="From the Editors: What Does the Brown University Seal Mean Anyway? – The  Bruin Club">
              <a:extLst>
                <a:ext uri="{FF2B5EF4-FFF2-40B4-BE49-F238E27FC236}">
                  <a16:creationId xmlns:a16="http://schemas.microsoft.com/office/drawing/2014/main" id="{264597AB-C1E7-AD1E-044B-EB1D5D5A54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4771" y="1715774"/>
              <a:ext cx="392972" cy="543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37F4C91-68FC-FDE2-7BF9-4495F50BCF8F}"/>
                </a:ext>
              </a:extLst>
            </p:cNvPr>
            <p:cNvSpPr txBox="1"/>
            <p:nvPr/>
          </p:nvSpPr>
          <p:spPr>
            <a:xfrm>
              <a:off x="4328257" y="1787739"/>
              <a:ext cx="1715534" cy="347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7" b="1" dirty="0"/>
                <a:t>Brown University</a:t>
              </a:r>
            </a:p>
          </p:txBody>
        </p:sp>
        <p:pic>
          <p:nvPicPr>
            <p:cNvPr id="1038" name="Picture 14" descr="Spelman College - Wikipedia">
              <a:extLst>
                <a:ext uri="{FF2B5EF4-FFF2-40B4-BE49-F238E27FC236}">
                  <a16:creationId xmlns:a16="http://schemas.microsoft.com/office/drawing/2014/main" id="{A671D1BC-EFD9-6295-2FB8-FA58B2F0A9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alphaModFix amt="1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6004" y="3490278"/>
              <a:ext cx="508721" cy="493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D12A5DE-5B7F-F4A0-15B8-FBF764FD91AF}"/>
                </a:ext>
              </a:extLst>
            </p:cNvPr>
            <p:cNvSpPr txBox="1"/>
            <p:nvPr/>
          </p:nvSpPr>
          <p:spPr>
            <a:xfrm>
              <a:off x="4302319" y="3531979"/>
              <a:ext cx="1646606" cy="347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57" b="1" dirty="0"/>
                <a:t>Spelman College</a:t>
              </a:r>
            </a:p>
          </p:txBody>
        </p:sp>
        <p:pic>
          <p:nvPicPr>
            <p:cNvPr id="1040" name="Picture 16" descr="Stanford University - Wikipedia">
              <a:extLst>
                <a:ext uri="{FF2B5EF4-FFF2-40B4-BE49-F238E27FC236}">
                  <a16:creationId xmlns:a16="http://schemas.microsoft.com/office/drawing/2014/main" id="{D9DA3F98-E5CB-A9C8-CB94-59DEAD06F3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6121" y="4029844"/>
              <a:ext cx="541164" cy="541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909D1A7-3D57-B139-566A-43FA2C0C2B2B}"/>
              </a:ext>
            </a:extLst>
          </p:cNvPr>
          <p:cNvSpPr txBox="1"/>
          <p:nvPr/>
        </p:nvSpPr>
        <p:spPr>
          <a:xfrm>
            <a:off x="-19911" y="122725"/>
            <a:ext cx="6154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SEA-CROGS Leadership Team</a:t>
            </a:r>
          </a:p>
        </p:txBody>
      </p:sp>
    </p:spTree>
    <p:extLst>
      <p:ext uri="{BB962C8B-B14F-4D97-AF65-F5344CB8AC3E}">
        <p14:creationId xmlns:p14="http://schemas.microsoft.com/office/powerpoint/2010/main" val="1656302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FB253FC-831A-470D-95C7-518D5DD7891C}"/>
              </a:ext>
            </a:extLst>
          </p:cNvPr>
          <p:cNvSpPr/>
          <p:nvPr/>
        </p:nvSpPr>
        <p:spPr>
          <a:xfrm>
            <a:off x="5476412" y="2671490"/>
            <a:ext cx="3872179" cy="5292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u="sng" dirty="0"/>
              <a:t>Realized Features of Brain Inspiration in </a:t>
            </a:r>
            <a:br>
              <a:rPr lang="en-US" sz="2000" b="1" u="sng" dirty="0"/>
            </a:br>
            <a:r>
              <a:rPr lang="en-US" sz="2000" b="1" u="sng" dirty="0"/>
              <a:t>Neuromorphic Hardware</a:t>
            </a:r>
          </a:p>
          <a:p>
            <a:pPr algn="ctr"/>
            <a:endParaRPr lang="en-US" sz="2000" dirty="0"/>
          </a:p>
          <a:p>
            <a:pPr marL="304810" indent="-304810">
              <a:buFont typeface="Arial" panose="020B0604020202020204" pitchFamily="34" charset="0"/>
              <a:buChar char="•"/>
            </a:pPr>
            <a:r>
              <a:rPr lang="en-US" sz="2000" dirty="0"/>
              <a:t>Event-driven communication </a:t>
            </a:r>
          </a:p>
          <a:p>
            <a:pPr marL="304810" indent="-30481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04810" indent="-304810">
              <a:buFont typeface="Arial" panose="020B0604020202020204" pitchFamily="34" charset="0"/>
              <a:buChar char="•"/>
            </a:pPr>
            <a:r>
              <a:rPr lang="en-US" sz="2000" dirty="0"/>
              <a:t>Graph based connectivity</a:t>
            </a:r>
          </a:p>
          <a:p>
            <a:pPr marL="304810" indent="-30481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04810" indent="-304810">
              <a:buFont typeface="Arial" panose="020B0604020202020204" pitchFamily="34" charset="0"/>
              <a:buChar char="•"/>
            </a:pPr>
            <a:r>
              <a:rPr lang="en-US" sz="2000" dirty="0"/>
              <a:t>Processing in Memory</a:t>
            </a:r>
          </a:p>
          <a:p>
            <a:pPr marL="304810" indent="-30481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04810" indent="-304810">
              <a:buFont typeface="Arial" panose="020B0604020202020204" pitchFamily="34" charset="0"/>
              <a:buChar char="•"/>
            </a:pPr>
            <a:r>
              <a:rPr lang="en-US" sz="2000" dirty="0"/>
              <a:t>In situ learning </a:t>
            </a:r>
          </a:p>
          <a:p>
            <a:pPr marL="304810" indent="-30481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04810" indent="-304810">
              <a:buFont typeface="Arial" panose="020B0604020202020204" pitchFamily="34" charset="0"/>
              <a:buChar char="•"/>
            </a:pPr>
            <a:r>
              <a:rPr lang="en-US" sz="2000" dirty="0"/>
              <a:t>Analog computation</a:t>
            </a:r>
          </a:p>
          <a:p>
            <a:pPr marL="304810" indent="-30481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04810" indent="-304810">
              <a:buFont typeface="Arial" panose="020B0604020202020204" pitchFamily="34" charset="0"/>
              <a:buChar char="•"/>
            </a:pPr>
            <a:r>
              <a:rPr lang="en-US" sz="2000" dirty="0"/>
              <a:t>Post-Moore’s Law Devices</a:t>
            </a:r>
          </a:p>
          <a:p>
            <a:pPr marL="304810" indent="-30481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04810" indent="-304810">
              <a:buFont typeface="Arial" panose="020B0604020202020204" pitchFamily="34" charset="0"/>
              <a:buChar char="•"/>
            </a:pPr>
            <a:r>
              <a:rPr lang="en-US" sz="2000" dirty="0"/>
              <a:t>Ubiquitous stochasticity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BB883-F972-496B-A077-E138C9FE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1" y="-208026"/>
            <a:ext cx="11216640" cy="1885245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6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What Constitutes Brain Inspiration?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49929F0-58F2-4FB8-AFD3-C56BE087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48768" tIns="48768" rIns="48768" bIns="48768" rtlCol="0" anchor="ctr"/>
          <a:lstStyle>
            <a:defPPr>
              <a:defRPr lang="en-US"/>
            </a:defPPr>
            <a:lvl1pPr marL="0" algn="ctr" defTabSz="487695" rtl="0" eaLnBrk="1" latinLnBrk="0" hangingPunct="1">
              <a:defRPr sz="1493" b="0" i="0" kern="12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487695" algn="l" defTabSz="487695" rtl="0" eaLnBrk="1" latinLnBrk="0" hangingPunct="1"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5390" algn="l" defTabSz="487695" rtl="0" eaLnBrk="1" latinLnBrk="0" hangingPunct="1"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3086" algn="l" defTabSz="487695" rtl="0" eaLnBrk="1" latinLnBrk="0" hangingPunct="1"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50781" algn="l" defTabSz="487695" rtl="0" eaLnBrk="1" latinLnBrk="0" hangingPunct="1"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38476" algn="l" defTabSz="487695" rtl="0" eaLnBrk="1" latinLnBrk="0" hangingPunct="1"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26171" algn="l" defTabSz="487695" rtl="0" eaLnBrk="1" latinLnBrk="0" hangingPunct="1"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13867" algn="l" defTabSz="487695" rtl="0" eaLnBrk="1" latinLnBrk="0" hangingPunct="1"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01562" algn="l" defTabSz="487695" rtl="0" eaLnBrk="1" latinLnBrk="0" hangingPunct="1">
              <a:defRPr sz="19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149FD-26F7-3645-B4E7-BA8B8CC5EEA8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758610-B4BF-41FA-B3E7-18D82215B879}"/>
              </a:ext>
            </a:extLst>
          </p:cNvPr>
          <p:cNvGrpSpPr/>
          <p:nvPr/>
        </p:nvGrpSpPr>
        <p:grpSpPr>
          <a:xfrm>
            <a:off x="408599" y="2728944"/>
            <a:ext cx="4957982" cy="2747157"/>
            <a:chOff x="1483957" y="1381484"/>
            <a:chExt cx="9422339" cy="52208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EFD458-2699-4BCC-8ACE-2260FDC3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6600" y="2445760"/>
              <a:ext cx="4719392" cy="4156527"/>
            </a:xfrm>
            <a:prstGeom prst="rect">
              <a:avLst/>
            </a:prstGeom>
          </p:spPr>
        </p:pic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9C198932-0DF9-4876-959F-878D27ABE95C}"/>
                </a:ext>
              </a:extLst>
            </p:cNvPr>
            <p:cNvSpPr/>
            <p:nvPr/>
          </p:nvSpPr>
          <p:spPr>
            <a:xfrm>
              <a:off x="1783864" y="1893785"/>
              <a:ext cx="2693323" cy="1246908"/>
            </a:xfrm>
            <a:prstGeom prst="wedgeRoundRectCallout">
              <a:avLst>
                <a:gd name="adj1" fmla="val 88426"/>
                <a:gd name="adj2" fmla="val 102500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93" dirty="0"/>
                <a:t>Analog computing!</a:t>
              </a:r>
            </a:p>
          </p:txBody>
        </p:sp>
        <p:sp>
          <p:nvSpPr>
            <p:cNvPr id="7" name="Speech Bubble: Rectangle with Corners Rounded 6">
              <a:extLst>
                <a:ext uri="{FF2B5EF4-FFF2-40B4-BE49-F238E27FC236}">
                  <a16:creationId xmlns:a16="http://schemas.microsoft.com/office/drawing/2014/main" id="{56975E29-3D94-4EA8-9A6E-B6994FCA6B9B}"/>
                </a:ext>
              </a:extLst>
            </p:cNvPr>
            <p:cNvSpPr/>
            <p:nvPr/>
          </p:nvSpPr>
          <p:spPr>
            <a:xfrm>
              <a:off x="1483957" y="4139736"/>
              <a:ext cx="2693323" cy="1246908"/>
            </a:xfrm>
            <a:prstGeom prst="wedgeRoundRectCallout">
              <a:avLst>
                <a:gd name="adj1" fmla="val 88426"/>
                <a:gd name="adj2" fmla="val -9500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93" dirty="0"/>
                <a:t>Spiking!</a:t>
              </a:r>
            </a:p>
          </p:txBody>
        </p:sp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3D1EA409-B623-44E0-B651-0A7F19C249B6}"/>
                </a:ext>
              </a:extLst>
            </p:cNvPr>
            <p:cNvSpPr/>
            <p:nvPr/>
          </p:nvSpPr>
          <p:spPr>
            <a:xfrm>
              <a:off x="6096000" y="1381484"/>
              <a:ext cx="2693323" cy="1246908"/>
            </a:xfrm>
            <a:prstGeom prst="wedgeRoundRectCallout">
              <a:avLst>
                <a:gd name="adj1" fmla="val -59105"/>
                <a:gd name="adj2" fmla="val 103833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93" dirty="0"/>
                <a:t>High fan-in connectivity! </a:t>
              </a:r>
            </a:p>
          </p:txBody>
        </p:sp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7ACA9B02-412F-4867-B0AF-E95AB88D5BF4}"/>
                </a:ext>
              </a:extLst>
            </p:cNvPr>
            <p:cNvSpPr/>
            <p:nvPr/>
          </p:nvSpPr>
          <p:spPr>
            <a:xfrm>
              <a:off x="8212973" y="2892828"/>
              <a:ext cx="2693323" cy="1246908"/>
            </a:xfrm>
            <a:prstGeom prst="wedgeRoundRectCallout">
              <a:avLst>
                <a:gd name="adj1" fmla="val -104166"/>
                <a:gd name="adj2" fmla="val 25166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93" dirty="0"/>
                <a:t>Learning!</a:t>
              </a:r>
            </a:p>
          </p:txBody>
        </p:sp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FDC2D539-CA63-4DAC-9B32-852A0E12A6EF}"/>
                </a:ext>
              </a:extLst>
            </p:cNvPr>
            <p:cNvSpPr/>
            <p:nvPr/>
          </p:nvSpPr>
          <p:spPr>
            <a:xfrm>
              <a:off x="6866311" y="5294131"/>
              <a:ext cx="2693323" cy="1246908"/>
            </a:xfrm>
            <a:prstGeom prst="wedgeRoundRectCallout">
              <a:avLst>
                <a:gd name="adj1" fmla="val -77623"/>
                <a:gd name="adj2" fmla="val -61501"/>
                <a:gd name="adj3" fmla="val 16667"/>
              </a:avLst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93" dirty="0"/>
                <a:t>Stochasticity!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5368D67-C498-4E12-A093-D9A33A06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085" y="5317513"/>
            <a:ext cx="3676443" cy="321688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FC6723C-8CF3-4624-A1B1-93BD1583F1FC}"/>
              </a:ext>
            </a:extLst>
          </p:cNvPr>
          <p:cNvSpPr/>
          <p:nvPr/>
        </p:nvSpPr>
        <p:spPr>
          <a:xfrm>
            <a:off x="4507353" y="4180321"/>
            <a:ext cx="1043635" cy="8293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4A2C0A3-D29D-4EC1-ACE4-87992DB3AEFC}"/>
              </a:ext>
            </a:extLst>
          </p:cNvPr>
          <p:cNvSpPr/>
          <p:nvPr/>
        </p:nvSpPr>
        <p:spPr>
          <a:xfrm>
            <a:off x="8792871" y="5381153"/>
            <a:ext cx="1043635" cy="8293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BE3922-74BA-4639-A62B-A1C7DD7D4C71}"/>
              </a:ext>
            </a:extLst>
          </p:cNvPr>
          <p:cNvSpPr/>
          <p:nvPr/>
        </p:nvSpPr>
        <p:spPr>
          <a:xfrm>
            <a:off x="5550988" y="3940454"/>
            <a:ext cx="3705179" cy="2194560"/>
          </a:xfrm>
          <a:custGeom>
            <a:avLst/>
            <a:gdLst>
              <a:gd name="connsiteX0" fmla="*/ 0 w 3705179"/>
              <a:gd name="connsiteY0" fmla="*/ 365767 h 2194560"/>
              <a:gd name="connsiteX1" fmla="*/ 365767 w 3705179"/>
              <a:gd name="connsiteY1" fmla="*/ 0 h 2194560"/>
              <a:gd name="connsiteX2" fmla="*/ 901023 w 3705179"/>
              <a:gd name="connsiteY2" fmla="*/ 0 h 2194560"/>
              <a:gd name="connsiteX3" fmla="*/ 1525489 w 3705179"/>
              <a:gd name="connsiteY3" fmla="*/ 0 h 2194560"/>
              <a:gd name="connsiteX4" fmla="*/ 2090481 w 3705179"/>
              <a:gd name="connsiteY4" fmla="*/ 0 h 2194560"/>
              <a:gd name="connsiteX5" fmla="*/ 2655474 w 3705179"/>
              <a:gd name="connsiteY5" fmla="*/ 0 h 2194560"/>
              <a:gd name="connsiteX6" fmla="*/ 3339412 w 3705179"/>
              <a:gd name="connsiteY6" fmla="*/ 0 h 2194560"/>
              <a:gd name="connsiteX7" fmla="*/ 3705179 w 3705179"/>
              <a:gd name="connsiteY7" fmla="*/ 365767 h 2194560"/>
              <a:gd name="connsiteX8" fmla="*/ 3705179 w 3705179"/>
              <a:gd name="connsiteY8" fmla="*/ 882703 h 2194560"/>
              <a:gd name="connsiteX9" fmla="*/ 3705179 w 3705179"/>
              <a:gd name="connsiteY9" fmla="*/ 1341118 h 2194560"/>
              <a:gd name="connsiteX10" fmla="*/ 3705179 w 3705179"/>
              <a:gd name="connsiteY10" fmla="*/ 1828793 h 2194560"/>
              <a:gd name="connsiteX11" fmla="*/ 3339412 w 3705179"/>
              <a:gd name="connsiteY11" fmla="*/ 2194560 h 2194560"/>
              <a:gd name="connsiteX12" fmla="*/ 2744683 w 3705179"/>
              <a:gd name="connsiteY12" fmla="*/ 2194560 h 2194560"/>
              <a:gd name="connsiteX13" fmla="*/ 2120218 w 3705179"/>
              <a:gd name="connsiteY13" fmla="*/ 2194560 h 2194560"/>
              <a:gd name="connsiteX14" fmla="*/ 1555225 w 3705179"/>
              <a:gd name="connsiteY14" fmla="*/ 2194560 h 2194560"/>
              <a:gd name="connsiteX15" fmla="*/ 1049705 w 3705179"/>
              <a:gd name="connsiteY15" fmla="*/ 2194560 h 2194560"/>
              <a:gd name="connsiteX16" fmla="*/ 365767 w 3705179"/>
              <a:gd name="connsiteY16" fmla="*/ 2194560 h 2194560"/>
              <a:gd name="connsiteX17" fmla="*/ 0 w 3705179"/>
              <a:gd name="connsiteY17" fmla="*/ 1828793 h 2194560"/>
              <a:gd name="connsiteX18" fmla="*/ 0 w 3705179"/>
              <a:gd name="connsiteY18" fmla="*/ 1311857 h 2194560"/>
              <a:gd name="connsiteX19" fmla="*/ 0 w 3705179"/>
              <a:gd name="connsiteY19" fmla="*/ 838812 h 2194560"/>
              <a:gd name="connsiteX20" fmla="*/ 0 w 3705179"/>
              <a:gd name="connsiteY20" fmla="*/ 365767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05179" h="2194560" extrusionOk="0">
                <a:moveTo>
                  <a:pt x="0" y="365767"/>
                </a:moveTo>
                <a:cubicBezTo>
                  <a:pt x="3223" y="144761"/>
                  <a:pt x="128114" y="-17737"/>
                  <a:pt x="365767" y="0"/>
                </a:cubicBezTo>
                <a:cubicBezTo>
                  <a:pt x="575731" y="-59829"/>
                  <a:pt x="787294" y="11290"/>
                  <a:pt x="901023" y="0"/>
                </a:cubicBezTo>
                <a:cubicBezTo>
                  <a:pt x="1014752" y="-11290"/>
                  <a:pt x="1284715" y="38809"/>
                  <a:pt x="1525489" y="0"/>
                </a:cubicBezTo>
                <a:cubicBezTo>
                  <a:pt x="1766263" y="-38809"/>
                  <a:pt x="1891804" y="1154"/>
                  <a:pt x="2090481" y="0"/>
                </a:cubicBezTo>
                <a:cubicBezTo>
                  <a:pt x="2289158" y="-1154"/>
                  <a:pt x="2406142" y="57403"/>
                  <a:pt x="2655474" y="0"/>
                </a:cubicBezTo>
                <a:cubicBezTo>
                  <a:pt x="2904806" y="-57403"/>
                  <a:pt x="3162078" y="22326"/>
                  <a:pt x="3339412" y="0"/>
                </a:cubicBezTo>
                <a:cubicBezTo>
                  <a:pt x="3576227" y="16253"/>
                  <a:pt x="3696536" y="116562"/>
                  <a:pt x="3705179" y="365767"/>
                </a:cubicBezTo>
                <a:cubicBezTo>
                  <a:pt x="3733402" y="592101"/>
                  <a:pt x="3663173" y="670215"/>
                  <a:pt x="3705179" y="882703"/>
                </a:cubicBezTo>
                <a:cubicBezTo>
                  <a:pt x="3747185" y="1095191"/>
                  <a:pt x="3672636" y="1119513"/>
                  <a:pt x="3705179" y="1341118"/>
                </a:cubicBezTo>
                <a:cubicBezTo>
                  <a:pt x="3737722" y="1562723"/>
                  <a:pt x="3666198" y="1713824"/>
                  <a:pt x="3705179" y="1828793"/>
                </a:cubicBezTo>
                <a:cubicBezTo>
                  <a:pt x="3703669" y="2035516"/>
                  <a:pt x="3521995" y="2181524"/>
                  <a:pt x="3339412" y="2194560"/>
                </a:cubicBezTo>
                <a:cubicBezTo>
                  <a:pt x="3154544" y="2260543"/>
                  <a:pt x="2979957" y="2184385"/>
                  <a:pt x="2744683" y="2194560"/>
                </a:cubicBezTo>
                <a:cubicBezTo>
                  <a:pt x="2509409" y="2204735"/>
                  <a:pt x="2346330" y="2154076"/>
                  <a:pt x="2120218" y="2194560"/>
                </a:cubicBezTo>
                <a:cubicBezTo>
                  <a:pt x="1894106" y="2235044"/>
                  <a:pt x="1763967" y="2170317"/>
                  <a:pt x="1555225" y="2194560"/>
                </a:cubicBezTo>
                <a:cubicBezTo>
                  <a:pt x="1346483" y="2218803"/>
                  <a:pt x="1288712" y="2137292"/>
                  <a:pt x="1049705" y="2194560"/>
                </a:cubicBezTo>
                <a:cubicBezTo>
                  <a:pt x="810698" y="2251828"/>
                  <a:pt x="571308" y="2171153"/>
                  <a:pt x="365767" y="2194560"/>
                </a:cubicBezTo>
                <a:cubicBezTo>
                  <a:pt x="179113" y="2179134"/>
                  <a:pt x="-54883" y="2053988"/>
                  <a:pt x="0" y="1828793"/>
                </a:cubicBezTo>
                <a:cubicBezTo>
                  <a:pt x="-61185" y="1724443"/>
                  <a:pt x="4115" y="1455324"/>
                  <a:pt x="0" y="1311857"/>
                </a:cubicBezTo>
                <a:cubicBezTo>
                  <a:pt x="-4115" y="1168390"/>
                  <a:pt x="37918" y="995797"/>
                  <a:pt x="0" y="838812"/>
                </a:cubicBezTo>
                <a:cubicBezTo>
                  <a:pt x="-37918" y="681827"/>
                  <a:pt x="10501" y="568998"/>
                  <a:pt x="0" y="365767"/>
                </a:cubicBezTo>
                <a:close/>
              </a:path>
            </a:pathLst>
          </a:custGeom>
          <a:noFill/>
          <a:ln w="76200">
            <a:prstDash val="sysDot"/>
            <a:extLst>
              <a:ext uri="{C807C97D-BFC1-408E-A445-0C87EB9F89A2}">
                <ask:lineSketchStyleProps xmlns:ask="http://schemas.microsoft.com/office/drawing/2018/sketchyshapes" sd="10043505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9C9ED7-00DF-417D-BC0A-97EFE928F2BF}"/>
              </a:ext>
            </a:extLst>
          </p:cNvPr>
          <p:cNvSpPr/>
          <p:nvPr/>
        </p:nvSpPr>
        <p:spPr>
          <a:xfrm>
            <a:off x="5550988" y="5665811"/>
            <a:ext cx="3705179" cy="2194560"/>
          </a:xfrm>
          <a:custGeom>
            <a:avLst/>
            <a:gdLst>
              <a:gd name="connsiteX0" fmla="*/ 0 w 3705179"/>
              <a:gd name="connsiteY0" fmla="*/ 365767 h 2194560"/>
              <a:gd name="connsiteX1" fmla="*/ 365767 w 3705179"/>
              <a:gd name="connsiteY1" fmla="*/ 0 h 2194560"/>
              <a:gd name="connsiteX2" fmla="*/ 901023 w 3705179"/>
              <a:gd name="connsiteY2" fmla="*/ 0 h 2194560"/>
              <a:gd name="connsiteX3" fmla="*/ 1525489 w 3705179"/>
              <a:gd name="connsiteY3" fmla="*/ 0 h 2194560"/>
              <a:gd name="connsiteX4" fmla="*/ 2090481 w 3705179"/>
              <a:gd name="connsiteY4" fmla="*/ 0 h 2194560"/>
              <a:gd name="connsiteX5" fmla="*/ 2655474 w 3705179"/>
              <a:gd name="connsiteY5" fmla="*/ 0 h 2194560"/>
              <a:gd name="connsiteX6" fmla="*/ 3339412 w 3705179"/>
              <a:gd name="connsiteY6" fmla="*/ 0 h 2194560"/>
              <a:gd name="connsiteX7" fmla="*/ 3705179 w 3705179"/>
              <a:gd name="connsiteY7" fmla="*/ 365767 h 2194560"/>
              <a:gd name="connsiteX8" fmla="*/ 3705179 w 3705179"/>
              <a:gd name="connsiteY8" fmla="*/ 882703 h 2194560"/>
              <a:gd name="connsiteX9" fmla="*/ 3705179 w 3705179"/>
              <a:gd name="connsiteY9" fmla="*/ 1341118 h 2194560"/>
              <a:gd name="connsiteX10" fmla="*/ 3705179 w 3705179"/>
              <a:gd name="connsiteY10" fmla="*/ 1828793 h 2194560"/>
              <a:gd name="connsiteX11" fmla="*/ 3339412 w 3705179"/>
              <a:gd name="connsiteY11" fmla="*/ 2194560 h 2194560"/>
              <a:gd name="connsiteX12" fmla="*/ 2744683 w 3705179"/>
              <a:gd name="connsiteY12" fmla="*/ 2194560 h 2194560"/>
              <a:gd name="connsiteX13" fmla="*/ 2120218 w 3705179"/>
              <a:gd name="connsiteY13" fmla="*/ 2194560 h 2194560"/>
              <a:gd name="connsiteX14" fmla="*/ 1555225 w 3705179"/>
              <a:gd name="connsiteY14" fmla="*/ 2194560 h 2194560"/>
              <a:gd name="connsiteX15" fmla="*/ 1049705 w 3705179"/>
              <a:gd name="connsiteY15" fmla="*/ 2194560 h 2194560"/>
              <a:gd name="connsiteX16" fmla="*/ 365767 w 3705179"/>
              <a:gd name="connsiteY16" fmla="*/ 2194560 h 2194560"/>
              <a:gd name="connsiteX17" fmla="*/ 0 w 3705179"/>
              <a:gd name="connsiteY17" fmla="*/ 1828793 h 2194560"/>
              <a:gd name="connsiteX18" fmla="*/ 0 w 3705179"/>
              <a:gd name="connsiteY18" fmla="*/ 1311857 h 2194560"/>
              <a:gd name="connsiteX19" fmla="*/ 0 w 3705179"/>
              <a:gd name="connsiteY19" fmla="*/ 838812 h 2194560"/>
              <a:gd name="connsiteX20" fmla="*/ 0 w 3705179"/>
              <a:gd name="connsiteY20" fmla="*/ 365767 h 2194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705179" h="2194560" extrusionOk="0">
                <a:moveTo>
                  <a:pt x="0" y="365767"/>
                </a:moveTo>
                <a:cubicBezTo>
                  <a:pt x="3223" y="144761"/>
                  <a:pt x="128114" y="-17737"/>
                  <a:pt x="365767" y="0"/>
                </a:cubicBezTo>
                <a:cubicBezTo>
                  <a:pt x="575731" y="-59829"/>
                  <a:pt x="787294" y="11290"/>
                  <a:pt x="901023" y="0"/>
                </a:cubicBezTo>
                <a:cubicBezTo>
                  <a:pt x="1014752" y="-11290"/>
                  <a:pt x="1284715" y="38809"/>
                  <a:pt x="1525489" y="0"/>
                </a:cubicBezTo>
                <a:cubicBezTo>
                  <a:pt x="1766263" y="-38809"/>
                  <a:pt x="1891804" y="1154"/>
                  <a:pt x="2090481" y="0"/>
                </a:cubicBezTo>
                <a:cubicBezTo>
                  <a:pt x="2289158" y="-1154"/>
                  <a:pt x="2406142" y="57403"/>
                  <a:pt x="2655474" y="0"/>
                </a:cubicBezTo>
                <a:cubicBezTo>
                  <a:pt x="2904806" y="-57403"/>
                  <a:pt x="3162078" y="22326"/>
                  <a:pt x="3339412" y="0"/>
                </a:cubicBezTo>
                <a:cubicBezTo>
                  <a:pt x="3576227" y="16253"/>
                  <a:pt x="3696536" y="116562"/>
                  <a:pt x="3705179" y="365767"/>
                </a:cubicBezTo>
                <a:cubicBezTo>
                  <a:pt x="3733402" y="592101"/>
                  <a:pt x="3663173" y="670215"/>
                  <a:pt x="3705179" y="882703"/>
                </a:cubicBezTo>
                <a:cubicBezTo>
                  <a:pt x="3747185" y="1095191"/>
                  <a:pt x="3672636" y="1119513"/>
                  <a:pt x="3705179" y="1341118"/>
                </a:cubicBezTo>
                <a:cubicBezTo>
                  <a:pt x="3737722" y="1562723"/>
                  <a:pt x="3666198" y="1713824"/>
                  <a:pt x="3705179" y="1828793"/>
                </a:cubicBezTo>
                <a:cubicBezTo>
                  <a:pt x="3703669" y="2035516"/>
                  <a:pt x="3521995" y="2181524"/>
                  <a:pt x="3339412" y="2194560"/>
                </a:cubicBezTo>
                <a:cubicBezTo>
                  <a:pt x="3154544" y="2260543"/>
                  <a:pt x="2979957" y="2184385"/>
                  <a:pt x="2744683" y="2194560"/>
                </a:cubicBezTo>
                <a:cubicBezTo>
                  <a:pt x="2509409" y="2204735"/>
                  <a:pt x="2346330" y="2154076"/>
                  <a:pt x="2120218" y="2194560"/>
                </a:cubicBezTo>
                <a:cubicBezTo>
                  <a:pt x="1894106" y="2235044"/>
                  <a:pt x="1763967" y="2170317"/>
                  <a:pt x="1555225" y="2194560"/>
                </a:cubicBezTo>
                <a:cubicBezTo>
                  <a:pt x="1346483" y="2218803"/>
                  <a:pt x="1288712" y="2137292"/>
                  <a:pt x="1049705" y="2194560"/>
                </a:cubicBezTo>
                <a:cubicBezTo>
                  <a:pt x="810698" y="2251828"/>
                  <a:pt x="571308" y="2171153"/>
                  <a:pt x="365767" y="2194560"/>
                </a:cubicBezTo>
                <a:cubicBezTo>
                  <a:pt x="179113" y="2179134"/>
                  <a:pt x="-54883" y="2053988"/>
                  <a:pt x="0" y="1828793"/>
                </a:cubicBezTo>
                <a:cubicBezTo>
                  <a:pt x="-61185" y="1724443"/>
                  <a:pt x="4115" y="1455324"/>
                  <a:pt x="0" y="1311857"/>
                </a:cubicBezTo>
                <a:cubicBezTo>
                  <a:pt x="-4115" y="1168390"/>
                  <a:pt x="37918" y="995797"/>
                  <a:pt x="0" y="838812"/>
                </a:cubicBezTo>
                <a:cubicBezTo>
                  <a:pt x="-37918" y="681827"/>
                  <a:pt x="10501" y="568998"/>
                  <a:pt x="0" y="365767"/>
                </a:cubicBezTo>
                <a:close/>
              </a:path>
            </a:pathLst>
          </a:custGeom>
          <a:noFill/>
          <a:ln w="76200">
            <a:solidFill>
              <a:schemeClr val="accent3"/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004350520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A8AA6E9-5616-4C0D-907B-804E6DB9850A}"/>
              </a:ext>
            </a:extLst>
          </p:cNvPr>
          <p:cNvCxnSpPr>
            <a:cxnSpLocks/>
          </p:cNvCxnSpPr>
          <p:nvPr/>
        </p:nvCxnSpPr>
        <p:spPr>
          <a:xfrm flipH="1">
            <a:off x="9314688" y="3705853"/>
            <a:ext cx="759915" cy="1010018"/>
          </a:xfrm>
          <a:prstGeom prst="straightConnector1">
            <a:avLst/>
          </a:prstGeom>
          <a:ln w="76200">
            <a:solidFill>
              <a:srgbClr val="007E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18AF12-EC83-4A26-9FC4-DF6A518FFF3B}"/>
              </a:ext>
            </a:extLst>
          </p:cNvPr>
          <p:cNvSpPr txBox="1"/>
          <p:nvPr/>
        </p:nvSpPr>
        <p:spPr>
          <a:xfrm>
            <a:off x="10036184" y="3290958"/>
            <a:ext cx="2734937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" b="1" dirty="0">
                <a:solidFill>
                  <a:srgbClr val="007E98"/>
                </a:solidFill>
              </a:rPr>
              <a:t>Realized Today for 10x-100x energy savings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BDC33-FB48-4342-A795-31DAE9BA6ADD}"/>
              </a:ext>
            </a:extLst>
          </p:cNvPr>
          <p:cNvSpPr txBox="1"/>
          <p:nvPr/>
        </p:nvSpPr>
        <p:spPr>
          <a:xfrm>
            <a:off x="2534425" y="7199004"/>
            <a:ext cx="2832156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60" b="1" dirty="0">
                <a:solidFill>
                  <a:schemeClr val="accent3"/>
                </a:solidFill>
              </a:rPr>
              <a:t>Active Research for additional power savings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B86F75-3A51-4589-B2AA-7FEC626C93E0}"/>
              </a:ext>
            </a:extLst>
          </p:cNvPr>
          <p:cNvCxnSpPr>
            <a:cxnSpLocks/>
          </p:cNvCxnSpPr>
          <p:nvPr/>
        </p:nvCxnSpPr>
        <p:spPr>
          <a:xfrm flipV="1">
            <a:off x="4120667" y="6755086"/>
            <a:ext cx="1355745" cy="443919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8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30049" y="1538208"/>
            <a:ext cx="13029818" cy="5779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spAutoFit/>
          </a:bodyPr>
          <a:lstStyle/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sz="1707" dirty="0">
              <a:solidFill>
                <a:srgbClr val="0070C0"/>
              </a:solidFill>
            </a:endParaRPr>
          </a:p>
          <a:p>
            <a:pPr algn="l" rtl="0"/>
            <a:endParaRPr lang="en-US" sz="1707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00" y="1288725"/>
            <a:ext cx="12571312" cy="61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7F1553-C46A-6F7C-B693-17373F9645D3}"/>
              </a:ext>
            </a:extLst>
          </p:cNvPr>
          <p:cNvSpPr txBox="1"/>
          <p:nvPr/>
        </p:nvSpPr>
        <p:spPr>
          <a:xfrm>
            <a:off x="2046904" y="49115"/>
            <a:ext cx="91961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</a:t>
            </a:r>
            <a:r>
              <a:rPr lang="en-US" sz="36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Machine </a:t>
            </a:r>
            <a:r>
              <a:rPr lang="en-US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6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earning:</a:t>
            </a:r>
            <a:r>
              <a:rPr lang="en-US" sz="3600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Concepts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D90516-6AE4-56A4-A9E7-898BB1159CB8}"/>
              </a:ext>
            </a:extLst>
          </p:cNvPr>
          <p:cNvSpPr txBox="1"/>
          <p:nvPr/>
        </p:nvSpPr>
        <p:spPr>
          <a:xfrm>
            <a:off x="0" y="7756989"/>
            <a:ext cx="128621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0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De Lange, Matthias, et al. "A continual learning survey: Defying forgetting in classification tasks." </a:t>
            </a:r>
            <a:r>
              <a:rPr lang="en-US" sz="2000" b="0" i="1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IEEE transactions on pattern analysis and machine intelligence</a:t>
            </a:r>
            <a:r>
              <a:rPr lang="en-US" sz="2000" b="0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 44.7 (2021): 3366-3385.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49C0BF5-C365-95DD-7964-D726EA2519BE}"/>
              </a:ext>
            </a:extLst>
          </p:cNvPr>
          <p:cNvGrpSpPr/>
          <p:nvPr/>
        </p:nvGrpSpPr>
        <p:grpSpPr>
          <a:xfrm>
            <a:off x="180177" y="1625791"/>
            <a:ext cx="12824623" cy="6502020"/>
            <a:chOff x="168916" y="381178"/>
            <a:chExt cx="12023084" cy="6095644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E38A097-FD15-261D-12E6-89154C19D87D}"/>
                </a:ext>
              </a:extLst>
            </p:cNvPr>
            <p:cNvSpPr/>
            <p:nvPr/>
          </p:nvSpPr>
          <p:spPr>
            <a:xfrm>
              <a:off x="2489973" y="2398595"/>
              <a:ext cx="1107306" cy="3983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231AEDC-3DE2-E5A9-0F77-9A45355B0B2A}"/>
                </a:ext>
              </a:extLst>
            </p:cNvPr>
            <p:cNvSpPr/>
            <p:nvPr/>
          </p:nvSpPr>
          <p:spPr>
            <a:xfrm>
              <a:off x="1384417" y="2408483"/>
              <a:ext cx="960485" cy="191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FD9AD98E-634E-5EEA-7395-5D1B9648AD38}"/>
                </a:ext>
              </a:extLst>
            </p:cNvPr>
            <p:cNvSpPr/>
            <p:nvPr/>
          </p:nvSpPr>
          <p:spPr>
            <a:xfrm>
              <a:off x="182857" y="2417390"/>
              <a:ext cx="1107306" cy="1917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</a:endParaRPr>
            </a:p>
          </p:txBody>
        </p:sp>
        <p:pic>
          <p:nvPicPr>
            <p:cNvPr id="3" name="Picture 2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CBA9D06A-4665-EE61-C56C-CEB20A9E5E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2883" r="17470" b="40360"/>
            <a:stretch/>
          </p:blipFill>
          <p:spPr>
            <a:xfrm>
              <a:off x="4121271" y="2638095"/>
              <a:ext cx="5246083" cy="1484729"/>
            </a:xfrm>
            <a:prstGeom prst="rect">
              <a:avLst/>
            </a:prstGeom>
          </p:spPr>
        </p:pic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D910DCD-9AD4-560B-7B25-2D705136C10B}"/>
                </a:ext>
              </a:extLst>
            </p:cNvPr>
            <p:cNvGrpSpPr/>
            <p:nvPr/>
          </p:nvGrpSpPr>
          <p:grpSpPr>
            <a:xfrm>
              <a:off x="4410184" y="1128897"/>
              <a:ext cx="4110683" cy="1136729"/>
              <a:chOff x="4242491" y="140176"/>
              <a:chExt cx="4110683" cy="113672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093A78B-B024-0BAE-9D87-1E362CE1DC67}"/>
                  </a:ext>
                </a:extLst>
              </p:cNvPr>
              <p:cNvSpPr/>
              <p:nvPr/>
            </p:nvSpPr>
            <p:spPr>
              <a:xfrm>
                <a:off x="4256908" y="415028"/>
                <a:ext cx="4096266" cy="861877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D50288D-B2FB-2E30-13F8-2A1BBD00D194}"/>
                  </a:ext>
                </a:extLst>
              </p:cNvPr>
              <p:cNvSpPr/>
              <p:nvPr/>
            </p:nvSpPr>
            <p:spPr>
              <a:xfrm>
                <a:off x="4242491" y="140176"/>
                <a:ext cx="4110683" cy="36933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5978E03-56F3-FC54-B507-FFCEBC58C870}"/>
                  </a:ext>
                </a:extLst>
              </p:cNvPr>
              <p:cNvSpPr txBox="1"/>
              <p:nvPr/>
            </p:nvSpPr>
            <p:spPr>
              <a:xfrm>
                <a:off x="5718344" y="149700"/>
                <a:ext cx="1158971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Branch Net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46190F7-810E-34DB-3A63-9AFAF99F4165}"/>
                </a:ext>
              </a:extLst>
            </p:cNvPr>
            <p:cNvSpPr/>
            <p:nvPr/>
          </p:nvSpPr>
          <p:spPr>
            <a:xfrm>
              <a:off x="199993" y="3939360"/>
              <a:ext cx="1205053" cy="27135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Co-ordinates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4A0381-824A-B016-C86F-879EE5B58B99}"/>
                </a:ext>
              </a:extLst>
            </p:cNvPr>
            <p:cNvSpPr/>
            <p:nvPr/>
          </p:nvSpPr>
          <p:spPr>
            <a:xfrm>
              <a:off x="341043" y="4922069"/>
              <a:ext cx="984829" cy="28501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Spikes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DD84A34-E291-6F55-D939-46BA1D400857}"/>
                </a:ext>
              </a:extLst>
            </p:cNvPr>
            <p:cNvSpPr/>
            <p:nvPr/>
          </p:nvSpPr>
          <p:spPr>
            <a:xfrm>
              <a:off x="181094" y="5808737"/>
              <a:ext cx="1489883" cy="3043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Vertices/Edges</a:t>
              </a:r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72C99BF7-AFF4-5288-913D-E02511575318}"/>
                </a:ext>
              </a:extLst>
            </p:cNvPr>
            <p:cNvGrpSpPr/>
            <p:nvPr/>
          </p:nvGrpSpPr>
          <p:grpSpPr>
            <a:xfrm>
              <a:off x="4594973" y="4845479"/>
              <a:ext cx="4106564" cy="1130842"/>
              <a:chOff x="4256908" y="3002830"/>
              <a:chExt cx="4106564" cy="1130842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4F326D8-16A0-DCE1-C4CE-8C47B597DF32}"/>
                  </a:ext>
                </a:extLst>
              </p:cNvPr>
              <p:cNvSpPr/>
              <p:nvPr/>
            </p:nvSpPr>
            <p:spPr>
              <a:xfrm>
                <a:off x="4267206" y="3002830"/>
                <a:ext cx="4096266" cy="113084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49E8925-B78B-6AD1-34FB-0643A0679F1D}"/>
                  </a:ext>
                </a:extLst>
              </p:cNvPr>
              <p:cNvSpPr/>
              <p:nvPr/>
            </p:nvSpPr>
            <p:spPr>
              <a:xfrm>
                <a:off x="4256908" y="3002830"/>
                <a:ext cx="4106564" cy="36933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5A7FA7B-8910-3BFD-8675-661A225224B8}"/>
                  </a:ext>
                </a:extLst>
              </p:cNvPr>
              <p:cNvSpPr txBox="1"/>
              <p:nvPr/>
            </p:nvSpPr>
            <p:spPr>
              <a:xfrm>
                <a:off x="5739691" y="3009997"/>
                <a:ext cx="1049266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/>
                  <a:t>Trunk Net</a:t>
                </a: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EC6E9E5-65D1-F067-2192-C29CAF176743}"/>
                </a:ext>
              </a:extLst>
            </p:cNvPr>
            <p:cNvSpPr txBox="1"/>
            <p:nvPr/>
          </p:nvSpPr>
          <p:spPr>
            <a:xfrm>
              <a:off x="8568513" y="4159677"/>
              <a:ext cx="1515139" cy="3462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Basis Functions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7C45082-8CA7-7167-02AE-358C6E8BE0B3}"/>
                </a:ext>
              </a:extLst>
            </p:cNvPr>
            <p:cNvSpPr txBox="1"/>
            <p:nvPr/>
          </p:nvSpPr>
          <p:spPr>
            <a:xfrm>
              <a:off x="8562798" y="381178"/>
              <a:ext cx="1701488" cy="34624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Basis Coefficients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9484CF7-4FC9-54C8-D183-04F192426402}"/>
                </a:ext>
              </a:extLst>
            </p:cNvPr>
            <p:cNvSpPr/>
            <p:nvPr/>
          </p:nvSpPr>
          <p:spPr>
            <a:xfrm>
              <a:off x="9164285" y="869801"/>
              <a:ext cx="321276" cy="32951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AF427AC-6301-C9B3-9E75-87CBB3098D9E}"/>
                </a:ext>
              </a:extLst>
            </p:cNvPr>
            <p:cNvSpPr/>
            <p:nvPr/>
          </p:nvSpPr>
          <p:spPr>
            <a:xfrm>
              <a:off x="9168550" y="1238494"/>
              <a:ext cx="321276" cy="32951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D6BA6B9B-847F-7D7D-B14F-FB5A9A223484}"/>
                </a:ext>
              </a:extLst>
            </p:cNvPr>
            <p:cNvSpPr/>
            <p:nvPr/>
          </p:nvSpPr>
          <p:spPr>
            <a:xfrm>
              <a:off x="9176641" y="2343475"/>
              <a:ext cx="321276" cy="32951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573EF76-A7FE-FF40-1C9B-A9127D3A9342}"/>
                </a:ext>
              </a:extLst>
            </p:cNvPr>
            <p:cNvSpPr/>
            <p:nvPr/>
          </p:nvSpPr>
          <p:spPr>
            <a:xfrm>
              <a:off x="9176641" y="1612824"/>
              <a:ext cx="321276" cy="329515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F263CAF-30CA-886A-360F-D5B84F2E7692}"/>
                </a:ext>
              </a:extLst>
            </p:cNvPr>
            <p:cNvSpPr/>
            <p:nvPr/>
          </p:nvSpPr>
          <p:spPr>
            <a:xfrm>
              <a:off x="9154459" y="4673633"/>
              <a:ext cx="321276" cy="329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27C5A83-9FA6-3C02-5C92-B2107521B746}"/>
                </a:ext>
              </a:extLst>
            </p:cNvPr>
            <p:cNvSpPr/>
            <p:nvPr/>
          </p:nvSpPr>
          <p:spPr>
            <a:xfrm>
              <a:off x="9158724" y="5042326"/>
              <a:ext cx="321276" cy="329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0BE7E8-F263-26F3-4A16-09A0F6109D02}"/>
                </a:ext>
              </a:extLst>
            </p:cNvPr>
            <p:cNvSpPr/>
            <p:nvPr/>
          </p:nvSpPr>
          <p:spPr>
            <a:xfrm>
              <a:off x="9166815" y="6147307"/>
              <a:ext cx="321276" cy="329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271E63-16C3-A8A3-0E09-D86DF58408F3}"/>
                </a:ext>
              </a:extLst>
            </p:cNvPr>
            <p:cNvSpPr/>
            <p:nvPr/>
          </p:nvSpPr>
          <p:spPr>
            <a:xfrm>
              <a:off x="9166815" y="5416656"/>
              <a:ext cx="321276" cy="329515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B8EE95E-7EA0-3216-14F9-8DF5345CA06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9219423" y="972331"/>
              <a:ext cx="235712" cy="1483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586EE0C-36F7-BBB3-9F57-EDE0C10C3F7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9213699" y="1338073"/>
              <a:ext cx="241808" cy="14833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ACF8E43-E58E-9ED4-AD54-1E6E700534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9225126" y="1691984"/>
              <a:ext cx="243840" cy="1524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DFD6EDF-6AE5-2BD6-C950-38910AC4EED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2"/>
            <a:stretch>
              <a:fillRect/>
            </a:stretch>
          </p:blipFill>
          <p:spPr>
            <a:xfrm>
              <a:off x="9212757" y="2434064"/>
              <a:ext cx="268224" cy="1503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1D2AAAF-96FD-BD13-3A7C-4F71C16F4130}"/>
                </a:ext>
              </a:extLst>
            </p:cNvPr>
            <p:cNvSpPr txBox="1"/>
            <p:nvPr/>
          </p:nvSpPr>
          <p:spPr>
            <a:xfrm>
              <a:off x="9220990" y="1780965"/>
              <a:ext cx="22722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6D30D98-9DA9-15CF-875B-7AA54F28BC5E}"/>
                </a:ext>
              </a:extLst>
            </p:cNvPr>
            <p:cNvSpPr txBox="1"/>
            <p:nvPr/>
          </p:nvSpPr>
          <p:spPr>
            <a:xfrm>
              <a:off x="9223667" y="1896294"/>
              <a:ext cx="22722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.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149C344-3B8F-5D47-FA30-A72BCA4FDD34}"/>
                </a:ext>
              </a:extLst>
            </p:cNvPr>
            <p:cNvSpPr txBox="1"/>
            <p:nvPr/>
          </p:nvSpPr>
          <p:spPr>
            <a:xfrm>
              <a:off x="9226997" y="2032811"/>
              <a:ext cx="22722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.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A48995-E530-78E8-715D-BE84B5680764}"/>
                </a:ext>
              </a:extLst>
            </p:cNvPr>
            <p:cNvSpPr txBox="1"/>
            <p:nvPr/>
          </p:nvSpPr>
          <p:spPr>
            <a:xfrm>
              <a:off x="9214675" y="5589173"/>
              <a:ext cx="22722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.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18E53F1-9F8F-ECF6-41D3-DBEE9E177A7D}"/>
                </a:ext>
              </a:extLst>
            </p:cNvPr>
            <p:cNvSpPr txBox="1"/>
            <p:nvPr/>
          </p:nvSpPr>
          <p:spPr>
            <a:xfrm>
              <a:off x="9217352" y="5704502"/>
              <a:ext cx="22722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4CADDED-88AB-3BCC-1BE0-69EFF9152112}"/>
                </a:ext>
              </a:extLst>
            </p:cNvPr>
            <p:cNvSpPr txBox="1"/>
            <p:nvPr/>
          </p:nvSpPr>
          <p:spPr>
            <a:xfrm>
              <a:off x="9220682" y="5841019"/>
              <a:ext cx="22722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.</a:t>
              </a: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D01E3F8-624E-705C-4D8C-DCCB100ED50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>
              <a:off x="9209598" y="4725570"/>
              <a:ext cx="219456" cy="2275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87E5A89-60CA-37C1-F411-A51D8191974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/>
            <a:stretch>
              <a:fillRect/>
            </a:stretch>
          </p:blipFill>
          <p:spPr>
            <a:xfrm>
              <a:off x="9215272" y="5101221"/>
              <a:ext cx="225552" cy="2275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3D9321EB-850D-9E31-4CCE-120A157C1CEF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5"/>
            <a:stretch>
              <a:fillRect/>
            </a:stretch>
          </p:blipFill>
          <p:spPr>
            <a:xfrm>
              <a:off x="9213492" y="5470974"/>
              <a:ext cx="227584" cy="2275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9A9AC65-4A51-D92D-9FAE-B9A742C2DE87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6"/>
            <a:stretch>
              <a:fillRect/>
            </a:stretch>
          </p:blipFill>
          <p:spPr>
            <a:xfrm>
              <a:off x="9201135" y="6210629"/>
              <a:ext cx="254000" cy="2275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42AD02E-B2B8-0937-050D-7AEF485C0B16}"/>
                </a:ext>
              </a:extLst>
            </p:cNvPr>
            <p:cNvSpPr/>
            <p:nvPr/>
          </p:nvSpPr>
          <p:spPr>
            <a:xfrm>
              <a:off x="9633636" y="3042348"/>
              <a:ext cx="2558364" cy="45826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AB3E27A2-4D52-ADCA-F34C-AAD7A0E7AE0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/>
            <a:stretch>
              <a:fillRect/>
            </a:stretch>
          </p:blipFill>
          <p:spPr>
            <a:xfrm>
              <a:off x="11045498" y="3215315"/>
              <a:ext cx="298501" cy="2403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D8DFFED-403E-C8FD-034F-2E3AC36AC02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11807208" y="3170408"/>
              <a:ext cx="277368" cy="330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C7A749E-1D78-F453-93B8-5A7ECC82F69E}"/>
                </a:ext>
              </a:extLst>
            </p:cNvPr>
            <p:cNvSpPr/>
            <p:nvPr/>
          </p:nvSpPr>
          <p:spPr>
            <a:xfrm>
              <a:off x="11388817" y="3154283"/>
              <a:ext cx="345989" cy="33235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643A11C-22F9-495D-0252-164E67D31104}"/>
                </a:ext>
              </a:extLst>
            </p:cNvPr>
            <p:cNvCxnSpPr>
              <a:stCxn id="90" idx="1"/>
              <a:endCxn id="90" idx="5"/>
            </p:cNvCxnSpPr>
            <p:nvPr/>
          </p:nvCxnSpPr>
          <p:spPr>
            <a:xfrm>
              <a:off x="11439486" y="3202955"/>
              <a:ext cx="244651" cy="2350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7FCA751-BAB2-0D74-7E9F-73B66165E935}"/>
                </a:ext>
              </a:extLst>
            </p:cNvPr>
            <p:cNvCxnSpPr>
              <a:cxnSpLocks/>
              <a:stCxn id="90" idx="3"/>
              <a:endCxn id="90" idx="7"/>
            </p:cNvCxnSpPr>
            <p:nvPr/>
          </p:nvCxnSpPr>
          <p:spPr>
            <a:xfrm flipV="1">
              <a:off x="11439486" y="3202955"/>
              <a:ext cx="244651" cy="23501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>
              <a:extLst>
                <a:ext uri="{FF2B5EF4-FFF2-40B4-BE49-F238E27FC236}">
                  <a16:creationId xmlns:a16="http://schemas.microsoft.com/office/drawing/2014/main" id="{9E750B61-CB56-7DD5-7A1A-0DA0263AA51F}"/>
                </a:ext>
              </a:extLst>
            </p:cNvPr>
            <p:cNvCxnSpPr>
              <a:cxnSpLocks/>
              <a:endCxn id="82" idx="0"/>
            </p:cNvCxnSpPr>
            <p:nvPr/>
          </p:nvCxnSpPr>
          <p:spPr>
            <a:xfrm>
              <a:off x="9523763" y="1699222"/>
              <a:ext cx="1389055" cy="1343126"/>
            </a:xfrm>
            <a:prstGeom prst="bentConnector2">
              <a:avLst/>
            </a:prstGeom>
            <a:ln w="28575">
              <a:solidFill>
                <a:srgbClr val="7030A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Elbow Connector 98">
              <a:extLst>
                <a:ext uri="{FF2B5EF4-FFF2-40B4-BE49-F238E27FC236}">
                  <a16:creationId xmlns:a16="http://schemas.microsoft.com/office/drawing/2014/main" id="{50360EE9-4E3D-A15D-CA62-01E2F54B8CEC}"/>
                </a:ext>
              </a:extLst>
            </p:cNvPr>
            <p:cNvCxnSpPr>
              <a:cxnSpLocks/>
              <a:stCxn id="46" idx="6"/>
              <a:endCxn id="82" idx="2"/>
            </p:cNvCxnSpPr>
            <p:nvPr/>
          </p:nvCxnSpPr>
          <p:spPr>
            <a:xfrm flipV="1">
              <a:off x="9488091" y="3500608"/>
              <a:ext cx="1424727" cy="2080806"/>
            </a:xfrm>
            <a:prstGeom prst="bentConnector2">
              <a:avLst/>
            </a:prstGeom>
            <a:ln w="28575">
              <a:solidFill>
                <a:srgbClr val="7030A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Picture 106" descr="Diagram&#10;&#10;Description automatically generated">
              <a:extLst>
                <a:ext uri="{FF2B5EF4-FFF2-40B4-BE49-F238E27FC236}">
                  <a16:creationId xmlns:a16="http://schemas.microsoft.com/office/drawing/2014/main" id="{2E611B57-8639-9FF6-6304-8308F8AACA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t="33712" b="32588"/>
            <a:stretch/>
          </p:blipFill>
          <p:spPr>
            <a:xfrm>
              <a:off x="1765818" y="4624066"/>
              <a:ext cx="2266538" cy="703061"/>
            </a:xfrm>
            <a:prstGeom prst="rect">
              <a:avLst/>
            </a:prstGeom>
          </p:spPr>
        </p:pic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6805566-AF74-CC8F-AF0B-56CA26664D74}"/>
                </a:ext>
              </a:extLst>
            </p:cNvPr>
            <p:cNvGrpSpPr/>
            <p:nvPr/>
          </p:nvGrpSpPr>
          <p:grpSpPr>
            <a:xfrm>
              <a:off x="2128166" y="5645985"/>
              <a:ext cx="727797" cy="550882"/>
              <a:chOff x="1771136" y="963828"/>
              <a:chExt cx="2063578" cy="1840283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A7CB4ECB-F541-1797-CA23-853262415F6E}"/>
                  </a:ext>
                </a:extLst>
              </p:cNvPr>
              <p:cNvSpPr/>
              <p:nvPr/>
            </p:nvSpPr>
            <p:spPr>
              <a:xfrm>
                <a:off x="2347784" y="1186249"/>
                <a:ext cx="148281" cy="160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444C830E-8F12-272C-8E21-DAA4837A282B}"/>
                  </a:ext>
                </a:extLst>
              </p:cNvPr>
              <p:cNvSpPr/>
              <p:nvPr/>
            </p:nvSpPr>
            <p:spPr>
              <a:xfrm>
                <a:off x="1771136" y="1696995"/>
                <a:ext cx="148281" cy="160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65A91CF-5BFB-BE10-A9CD-36072B67D822}"/>
                  </a:ext>
                </a:extLst>
              </p:cNvPr>
              <p:cNvSpPr/>
              <p:nvPr/>
            </p:nvSpPr>
            <p:spPr>
              <a:xfrm>
                <a:off x="2496065" y="2067698"/>
                <a:ext cx="148281" cy="160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EE7777C-4830-68AB-4E10-C4E39EC53A9A}"/>
                  </a:ext>
                </a:extLst>
              </p:cNvPr>
              <p:cNvSpPr/>
              <p:nvPr/>
            </p:nvSpPr>
            <p:spPr>
              <a:xfrm>
                <a:off x="3389870" y="963828"/>
                <a:ext cx="148281" cy="160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63D8993-808F-6F3F-AE44-005A0CEF2F10}"/>
                  </a:ext>
                </a:extLst>
              </p:cNvPr>
              <p:cNvSpPr/>
              <p:nvPr/>
            </p:nvSpPr>
            <p:spPr>
              <a:xfrm>
                <a:off x="3686433" y="2586681"/>
                <a:ext cx="148281" cy="160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A3760866-7997-61B3-EE61-93EC855FE1AD}"/>
                  </a:ext>
                </a:extLst>
              </p:cNvPr>
              <p:cNvSpPr/>
              <p:nvPr/>
            </p:nvSpPr>
            <p:spPr>
              <a:xfrm>
                <a:off x="3612292" y="1622854"/>
                <a:ext cx="148281" cy="160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A7F92CC8-B147-14B8-E8E2-4AD267EBD9FB}"/>
                  </a:ext>
                </a:extLst>
              </p:cNvPr>
              <p:cNvCxnSpPr>
                <a:stCxn id="110" idx="7"/>
                <a:endCxn id="109" idx="3"/>
              </p:cNvCxnSpPr>
              <p:nvPr/>
            </p:nvCxnSpPr>
            <p:spPr>
              <a:xfrm flipV="1">
                <a:off x="1897702" y="1323361"/>
                <a:ext cx="471797" cy="39715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2AA86FD-921A-B2D7-DF1C-F1F2622D9FED}"/>
                  </a:ext>
                </a:extLst>
              </p:cNvPr>
              <p:cNvCxnSpPr>
                <a:cxnSpLocks/>
                <a:stCxn id="110" idx="5"/>
                <a:endCxn id="111" idx="2"/>
              </p:cNvCxnSpPr>
              <p:nvPr/>
            </p:nvCxnSpPr>
            <p:spPr>
              <a:xfrm>
                <a:off x="1897702" y="1834107"/>
                <a:ext cx="598363" cy="31391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B513BDF-E659-52D0-6DCB-93B17699F772}"/>
                  </a:ext>
                </a:extLst>
              </p:cNvPr>
              <p:cNvCxnSpPr>
                <a:cxnSpLocks/>
                <a:stCxn id="113" idx="1"/>
                <a:endCxn id="109" idx="6"/>
              </p:cNvCxnSpPr>
              <p:nvPr/>
            </p:nvCxnSpPr>
            <p:spPr>
              <a:xfrm flipH="1" flipV="1">
                <a:off x="2496065" y="1266568"/>
                <a:ext cx="1212083" cy="1343638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A8651C29-66D3-88DB-F863-36834E5F9830}"/>
                  </a:ext>
                </a:extLst>
              </p:cNvPr>
              <p:cNvCxnSpPr>
                <a:cxnSpLocks/>
                <a:stCxn id="111" idx="7"/>
                <a:endCxn id="112" idx="3"/>
              </p:cNvCxnSpPr>
              <p:nvPr/>
            </p:nvCxnSpPr>
            <p:spPr>
              <a:xfrm flipV="1">
                <a:off x="2622631" y="1100940"/>
                <a:ext cx="788954" cy="9902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37C53B9-3875-4C63-A7A9-FE090DF67DD0}"/>
                  </a:ext>
                </a:extLst>
              </p:cNvPr>
              <p:cNvCxnSpPr>
                <a:cxnSpLocks/>
                <a:stCxn id="114" idx="2"/>
                <a:endCxn id="109" idx="6"/>
              </p:cNvCxnSpPr>
              <p:nvPr/>
            </p:nvCxnSpPr>
            <p:spPr>
              <a:xfrm flipH="1" flipV="1">
                <a:off x="2496065" y="1266568"/>
                <a:ext cx="1116227" cy="43660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63553F7F-4447-FDD0-603B-F22AFA7C388F}"/>
                  </a:ext>
                </a:extLst>
              </p:cNvPr>
              <p:cNvCxnSpPr>
                <a:cxnSpLocks/>
                <a:stCxn id="111" idx="5"/>
                <a:endCxn id="114" idx="3"/>
              </p:cNvCxnSpPr>
              <p:nvPr/>
            </p:nvCxnSpPr>
            <p:spPr>
              <a:xfrm flipV="1">
                <a:off x="2622631" y="1759966"/>
                <a:ext cx="1011376" cy="444844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AC11CCB-4CA6-0E5C-8F36-22273E27B9BA}"/>
                  </a:ext>
                </a:extLst>
              </p:cNvPr>
              <p:cNvCxnSpPr>
                <a:cxnSpLocks/>
                <a:stCxn id="113" idx="1"/>
                <a:endCxn id="112" idx="4"/>
              </p:cNvCxnSpPr>
              <p:nvPr/>
            </p:nvCxnSpPr>
            <p:spPr>
              <a:xfrm flipH="1" flipV="1">
                <a:off x="3464011" y="1124465"/>
                <a:ext cx="244137" cy="1485741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811191CF-61B9-527A-CDA5-C0A58F0B2807}"/>
                  </a:ext>
                </a:extLst>
              </p:cNvPr>
              <p:cNvCxnSpPr>
                <a:cxnSpLocks/>
                <a:stCxn id="111" idx="5"/>
                <a:endCxn id="123" idx="6"/>
              </p:cNvCxnSpPr>
              <p:nvPr/>
            </p:nvCxnSpPr>
            <p:spPr>
              <a:xfrm flipH="1">
                <a:off x="2279641" y="2204810"/>
                <a:ext cx="342990" cy="518983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46D2D7A-0318-FB4A-4B6A-5FE503860670}"/>
                  </a:ext>
                </a:extLst>
              </p:cNvPr>
              <p:cNvSpPr/>
              <p:nvPr/>
            </p:nvSpPr>
            <p:spPr>
              <a:xfrm>
                <a:off x="2131360" y="2643474"/>
                <a:ext cx="148281" cy="16063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BD9435A3-C8AE-45C9-1F03-BFD2C67D8796}"/>
                  </a:ext>
                </a:extLst>
              </p:cNvPr>
              <p:cNvCxnSpPr>
                <a:cxnSpLocks/>
                <a:stCxn id="110" idx="4"/>
                <a:endCxn id="123" idx="1"/>
              </p:cNvCxnSpPr>
              <p:nvPr/>
            </p:nvCxnSpPr>
            <p:spPr>
              <a:xfrm>
                <a:off x="1845277" y="1857632"/>
                <a:ext cx="307798" cy="80936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AE0D22C-03B3-BF00-A764-DE52B306C6DF}"/>
                  </a:ext>
                </a:extLst>
              </p:cNvPr>
              <p:cNvCxnSpPr>
                <a:cxnSpLocks/>
                <a:endCxn id="113" idx="3"/>
              </p:cNvCxnSpPr>
              <p:nvPr/>
            </p:nvCxnSpPr>
            <p:spPr>
              <a:xfrm flipV="1">
                <a:off x="2256988" y="2723793"/>
                <a:ext cx="1451160" cy="16477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53CA6CE3-4FF5-D076-85B1-EBA6B8DA7E6F}"/>
                </a:ext>
              </a:extLst>
            </p:cNvPr>
            <p:cNvSpPr/>
            <p:nvPr/>
          </p:nvSpPr>
          <p:spPr>
            <a:xfrm>
              <a:off x="702803" y="3366834"/>
              <a:ext cx="2889554" cy="36933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Trunk Input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89714E8-2062-53E4-06AF-BCED1532C048}"/>
                </a:ext>
              </a:extLst>
            </p:cNvPr>
            <p:cNvSpPr/>
            <p:nvPr/>
          </p:nvSpPr>
          <p:spPr>
            <a:xfrm>
              <a:off x="663975" y="603042"/>
              <a:ext cx="2901843" cy="36933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 Branch Input   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36AB583-DCFF-F38C-C708-5DE09ABB2B19}"/>
                </a:ext>
              </a:extLst>
            </p:cNvPr>
            <p:cNvGrpSpPr/>
            <p:nvPr/>
          </p:nvGrpSpPr>
          <p:grpSpPr>
            <a:xfrm>
              <a:off x="2228923" y="3793255"/>
              <a:ext cx="784744" cy="755777"/>
              <a:chOff x="4065373" y="1036585"/>
              <a:chExt cx="2386017" cy="2064961"/>
            </a:xfrm>
          </p:grpSpPr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0A8C91B3-FE4B-F6D3-362B-3EF89567FFDA}"/>
                  </a:ext>
                </a:extLst>
              </p:cNvPr>
              <p:cNvCxnSpPr/>
              <p:nvPr/>
            </p:nvCxnSpPr>
            <p:spPr>
              <a:xfrm>
                <a:off x="5189838" y="1087395"/>
                <a:ext cx="0" cy="201415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41900FB9-B68A-0ABC-A457-2EBED4390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5373" y="2129481"/>
                <a:ext cx="224893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AD34B695-438A-FBA1-140F-5FBA3A1B5A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373" y="1783492"/>
                <a:ext cx="2129481" cy="74140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515AF138-E0B3-9545-6152-5BAF461A496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0"/>
              <a:stretch>
                <a:fillRect/>
              </a:stretch>
            </p:blipFill>
            <p:spPr>
              <a:xfrm>
                <a:off x="6333534" y="2206366"/>
                <a:ext cx="117856" cy="162560"/>
              </a:xfrm>
              <a:prstGeom prst="rect">
                <a:avLst/>
              </a:prstGeom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81E4B881-AC9F-A060-6347-07FB990AE32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1"/>
              <a:stretch>
                <a:fillRect/>
              </a:stretch>
            </p:blipFill>
            <p:spPr>
              <a:xfrm>
                <a:off x="6275866" y="1753280"/>
                <a:ext cx="128016" cy="113792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471FD729-5255-7A39-F5D2-62A215008F6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2"/>
              <a:stretch>
                <a:fillRect/>
              </a:stretch>
            </p:blipFill>
            <p:spPr>
              <a:xfrm>
                <a:off x="5299684" y="1036585"/>
                <a:ext cx="107696" cy="113792"/>
              </a:xfrm>
              <a:prstGeom prst="rect">
                <a:avLst/>
              </a:prstGeom>
            </p:spPr>
          </p:pic>
        </p:grpSp>
        <p:sp>
          <p:nvSpPr>
            <p:cNvPr id="141" name="Right Brace 140">
              <a:extLst>
                <a:ext uri="{FF2B5EF4-FFF2-40B4-BE49-F238E27FC236}">
                  <a16:creationId xmlns:a16="http://schemas.microsoft.com/office/drawing/2014/main" id="{E217F52A-DE5D-1E44-0901-B67524C945A6}"/>
                </a:ext>
              </a:extLst>
            </p:cNvPr>
            <p:cNvSpPr/>
            <p:nvPr/>
          </p:nvSpPr>
          <p:spPr>
            <a:xfrm>
              <a:off x="4032356" y="4417443"/>
              <a:ext cx="289067" cy="2048449"/>
            </a:xfrm>
            <a:prstGeom prst="righ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DDD1642A-D3F6-CF69-9C5E-F8A4971FB4B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>
              <a:off x="9633635" y="3155052"/>
              <a:ext cx="1265530" cy="304800"/>
            </a:xfrm>
            <a:prstGeom prst="rect">
              <a:avLst/>
            </a:prstGeom>
            <a:noFill/>
          </p:spPr>
        </p:pic>
        <p:pic>
          <p:nvPicPr>
            <p:cNvPr id="163" name="Picture 162">
              <a:extLst>
                <a:ext uri="{FF2B5EF4-FFF2-40B4-BE49-F238E27FC236}">
                  <a16:creationId xmlns:a16="http://schemas.microsoft.com/office/drawing/2014/main" id="{0DC156AD-EC16-5DAB-C9F2-70A382E83153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4"/>
            <a:stretch>
              <a:fillRect/>
            </a:stretch>
          </p:blipFill>
          <p:spPr>
            <a:xfrm>
              <a:off x="2811325" y="3455250"/>
              <a:ext cx="107696" cy="227584"/>
            </a:xfrm>
            <a:prstGeom prst="rect">
              <a:avLst/>
            </a:prstGeom>
          </p:spPr>
        </p:pic>
        <p:sp>
          <p:nvSpPr>
            <p:cNvPr id="164" name="Right Brace 163">
              <a:extLst>
                <a:ext uri="{FF2B5EF4-FFF2-40B4-BE49-F238E27FC236}">
                  <a16:creationId xmlns:a16="http://schemas.microsoft.com/office/drawing/2014/main" id="{ACBB4AFE-3435-5258-829E-4F7E146FF797}"/>
                </a:ext>
              </a:extLst>
            </p:cNvPr>
            <p:cNvSpPr/>
            <p:nvPr/>
          </p:nvSpPr>
          <p:spPr>
            <a:xfrm>
              <a:off x="3967378" y="1287226"/>
              <a:ext cx="223936" cy="1114918"/>
            </a:xfrm>
            <a:prstGeom prst="rightBrace">
              <a:avLst/>
            </a:prstGeom>
            <a:ln w="190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F881061B-F7A6-8E8C-1922-F20E7B6E4040}"/>
                </a:ext>
              </a:extLst>
            </p:cNvPr>
            <p:cNvSpPr/>
            <p:nvPr/>
          </p:nvSpPr>
          <p:spPr>
            <a:xfrm>
              <a:off x="663975" y="1190034"/>
              <a:ext cx="2928382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Features</a:t>
              </a:r>
            </a:p>
          </p:txBody>
        </p: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5F9A0942-E062-2AC7-8382-EFF66D6BCE4A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5"/>
            <a:stretch>
              <a:fillRect/>
            </a:stretch>
          </p:blipFill>
          <p:spPr>
            <a:xfrm>
              <a:off x="2828736" y="664313"/>
              <a:ext cx="430784" cy="254000"/>
            </a:xfrm>
            <a:prstGeom prst="rect">
              <a:avLst/>
            </a:prstGeom>
          </p:spPr>
        </p:pic>
        <p:pic>
          <p:nvPicPr>
            <p:cNvPr id="103" name="Picture 102" descr="Chart&#10;&#10;Description automatically generated">
              <a:extLst>
                <a:ext uri="{FF2B5EF4-FFF2-40B4-BE49-F238E27FC236}">
                  <a16:creationId xmlns:a16="http://schemas.microsoft.com/office/drawing/2014/main" id="{AC46DF61-569D-FB11-D690-F92BD659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168916" y="1620760"/>
              <a:ext cx="1134676" cy="732587"/>
            </a:xfrm>
            <a:prstGeom prst="rect">
              <a:avLst/>
            </a:prstGeom>
          </p:spPr>
        </p:pic>
        <p:pic>
          <p:nvPicPr>
            <p:cNvPr id="104" name="Picture 2">
              <a:extLst>
                <a:ext uri="{FF2B5EF4-FFF2-40B4-BE49-F238E27FC236}">
                  <a16:creationId xmlns:a16="http://schemas.microsoft.com/office/drawing/2014/main" id="{95D25738-4920-355E-F127-E81D06208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0693" y="1599373"/>
              <a:ext cx="1070057" cy="734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9AB56608-A1C6-2F9E-3A89-75457E636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2424080" y="1599337"/>
              <a:ext cx="1435150" cy="732587"/>
            </a:xfrm>
            <a:prstGeom prst="rect">
              <a:avLst/>
            </a:prstGeom>
          </p:spPr>
        </p:pic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350A1427-2F11-A3D9-DF5A-86013C493300}"/>
                </a:ext>
              </a:extLst>
            </p:cNvPr>
            <p:cNvSpPr/>
            <p:nvPr/>
          </p:nvSpPr>
          <p:spPr>
            <a:xfrm>
              <a:off x="4691474" y="1658133"/>
              <a:ext cx="940206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DNNs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A8311F4-ACB0-EDFC-3891-DDF4D4D2FF3F}"/>
                </a:ext>
              </a:extLst>
            </p:cNvPr>
            <p:cNvSpPr txBox="1"/>
            <p:nvPr/>
          </p:nvSpPr>
          <p:spPr>
            <a:xfrm>
              <a:off x="182607" y="2348925"/>
              <a:ext cx="118001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1-D feature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0E3D7B4-9754-83DA-18B5-ABDCF584A339}"/>
                </a:ext>
              </a:extLst>
            </p:cNvPr>
            <p:cNvSpPr txBox="1"/>
            <p:nvPr/>
          </p:nvSpPr>
          <p:spPr>
            <a:xfrm>
              <a:off x="1324472" y="2340434"/>
              <a:ext cx="1180011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2-D feature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B6F64CE-CCDE-B7FB-C962-7640B886F4E8}"/>
                </a:ext>
              </a:extLst>
            </p:cNvPr>
            <p:cNvSpPr txBox="1"/>
            <p:nvPr/>
          </p:nvSpPr>
          <p:spPr>
            <a:xfrm>
              <a:off x="2446038" y="2348925"/>
              <a:ext cx="1270179" cy="605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Hierarchical </a:t>
              </a:r>
            </a:p>
            <a:p>
              <a:r>
                <a:rPr lang="en-US" sz="1800" dirty="0"/>
                <a:t> graph data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179A891-0912-7060-253E-984941888A3C}"/>
                </a:ext>
              </a:extLst>
            </p:cNvPr>
            <p:cNvSpPr/>
            <p:nvPr/>
          </p:nvSpPr>
          <p:spPr>
            <a:xfrm>
              <a:off x="6004850" y="1658133"/>
              <a:ext cx="940206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GNNs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30EA65F-1362-AF82-248B-32065CE52E7D}"/>
                </a:ext>
              </a:extLst>
            </p:cNvPr>
            <p:cNvSpPr/>
            <p:nvPr/>
          </p:nvSpPr>
          <p:spPr>
            <a:xfrm>
              <a:off x="7297509" y="1656252"/>
              <a:ext cx="940206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SNNs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6A07FEB-2EAE-D1A7-E373-76D3C373E517}"/>
                </a:ext>
              </a:extLst>
            </p:cNvPr>
            <p:cNvSpPr/>
            <p:nvPr/>
          </p:nvSpPr>
          <p:spPr>
            <a:xfrm>
              <a:off x="4860731" y="5382165"/>
              <a:ext cx="940206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DNNs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FD466FA-06D7-E54E-6B6B-74CC53FBDCA7}"/>
                </a:ext>
              </a:extLst>
            </p:cNvPr>
            <p:cNvSpPr/>
            <p:nvPr/>
          </p:nvSpPr>
          <p:spPr>
            <a:xfrm>
              <a:off x="6174107" y="5382165"/>
              <a:ext cx="940206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GNNs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2FFB683-B969-6A96-74A8-7A2BD7732FF0}"/>
                </a:ext>
              </a:extLst>
            </p:cNvPr>
            <p:cNvSpPr/>
            <p:nvPr/>
          </p:nvSpPr>
          <p:spPr>
            <a:xfrm>
              <a:off x="7466766" y="5380284"/>
              <a:ext cx="940206" cy="3693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SNNs</a:t>
              </a:r>
            </a:p>
          </p:txBody>
        </p:sp>
      </p:grpSp>
      <p:sp>
        <p:nvSpPr>
          <p:cNvPr id="10" name="Title 3">
            <a:extLst>
              <a:ext uri="{FF2B5EF4-FFF2-40B4-BE49-F238E27FC236}">
                <a16:creationId xmlns:a16="http://schemas.microsoft.com/office/drawing/2014/main" id="{BFEFACDE-FD75-D63E-202C-1B8AAA6768A5}"/>
              </a:ext>
            </a:extLst>
          </p:cNvPr>
          <p:cNvSpPr txBox="1">
            <a:spLocks/>
          </p:cNvSpPr>
          <p:nvPr/>
        </p:nvSpPr>
        <p:spPr>
          <a:xfrm>
            <a:off x="466532" y="273828"/>
            <a:ext cx="11644188" cy="65349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7539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93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DeepOnet</a:t>
            </a:r>
            <a:r>
              <a:rPr lang="en-US" sz="36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Provides a </a:t>
            </a:r>
            <a:r>
              <a:rPr lang="en-US" sz="3600" b="1" u="sng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Plurality</a:t>
            </a:r>
            <a:r>
              <a:rPr lang="en-US" sz="36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Neural Operators</a:t>
            </a:r>
          </a:p>
        </p:txBody>
      </p:sp>
    </p:spTree>
    <p:extLst>
      <p:ext uri="{BB962C8B-B14F-4D97-AF65-F5344CB8AC3E}">
        <p14:creationId xmlns:p14="http://schemas.microsoft.com/office/powerpoint/2010/main" val="1402581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D0E77B-9A90-C8EB-7147-CD1C7C0C2B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987" dirty="0"/>
              <a:t>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F5401D-AF39-7ED2-6982-65275D56C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6"/>
          <a:stretch/>
        </p:blipFill>
        <p:spPr>
          <a:xfrm>
            <a:off x="1424884" y="2151745"/>
            <a:ext cx="10313069" cy="630698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591554-882F-2E93-7940-91EAC4F4D387}"/>
              </a:ext>
            </a:extLst>
          </p:cNvPr>
          <p:cNvSpPr txBox="1">
            <a:spLocks/>
          </p:cNvSpPr>
          <p:nvPr/>
        </p:nvSpPr>
        <p:spPr>
          <a:xfrm>
            <a:off x="812630" y="8795708"/>
            <a:ext cx="12566873" cy="8794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75390" rtl="0" eaLnBrk="1" latinLnBrk="0" hangingPunct="1">
              <a:lnSpc>
                <a:spcPct val="90000"/>
              </a:lnSpc>
              <a:spcBef>
                <a:spcPts val="1067"/>
              </a:spcBef>
              <a:buFont typeface="Arial" panose="020B0604020202020204" pitchFamily="34" charset="0"/>
              <a:buNone/>
              <a:defRPr sz="2133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7695" indent="0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None/>
              <a:defRPr sz="2133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75390" indent="0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None/>
              <a:defRPr sz="192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63086" indent="0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None/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50781" indent="0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None/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438476" indent="0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None/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26171" indent="0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None/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13867" indent="0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None/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901562" indent="0" algn="l" defTabSz="975390" rtl="0" eaLnBrk="1" latinLnBrk="0" hangingPunct="1">
              <a:lnSpc>
                <a:spcPct val="90000"/>
              </a:lnSpc>
              <a:spcBef>
                <a:spcPts val="533"/>
              </a:spcBef>
              <a:buFont typeface="Arial" panose="020B0604020202020204" pitchFamily="34" charset="0"/>
              <a:buNone/>
              <a:defRPr sz="170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transfer operator learning for partial differential equations under conditional shift for partial differential equations under conditional shift , Goswami et al, </a:t>
            </a:r>
            <a:r>
              <a:rPr lang="en-US" sz="1600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Nature Machine Intelligence (December, 2022)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FC56A-5D51-69D9-483B-53EC4E1909C1}"/>
              </a:ext>
            </a:extLst>
          </p:cNvPr>
          <p:cNvSpPr txBox="1"/>
          <p:nvPr/>
        </p:nvSpPr>
        <p:spPr>
          <a:xfrm>
            <a:off x="321813" y="1005849"/>
            <a:ext cx="125668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400" b="1" dirty="0"/>
              <a:t>Transfer-Learning </a:t>
            </a:r>
            <a:r>
              <a:rPr lang="en-US" sz="2400" dirty="0"/>
              <a:t>has continuous learning but stops after a few attempts; it does not care about the performance of the source task when transferring knowledge (hence only forward transfer).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5086AF-4269-A260-B535-009F15741FEC}"/>
              </a:ext>
            </a:extLst>
          </p:cNvPr>
          <p:cNvSpPr txBox="1"/>
          <p:nvPr/>
        </p:nvSpPr>
        <p:spPr>
          <a:xfrm>
            <a:off x="2046904" y="49115"/>
            <a:ext cx="10102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Neural Operator Transfer</a:t>
            </a:r>
            <a:r>
              <a:rPr lang="en-US" b="1" dirty="0">
                <a:solidFill>
                  <a:srgbClr val="6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-Learning</a:t>
            </a:r>
            <a:endParaRPr lang="en-US" sz="3600" b="1" dirty="0">
              <a:solidFill>
                <a:srgbClr val="6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4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BC61E0-97D0-10D4-76BE-A9E860A3A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108" y="931826"/>
            <a:ext cx="13395266" cy="85219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37ED71-2E64-FAD8-2316-1718CACE74DC}"/>
              </a:ext>
            </a:extLst>
          </p:cNvPr>
          <p:cNvSpPr txBox="1"/>
          <p:nvPr/>
        </p:nvSpPr>
        <p:spPr>
          <a:xfrm>
            <a:off x="102778" y="109394"/>
            <a:ext cx="818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Deep Neural Operator Multi-Tasking</a:t>
            </a:r>
          </a:p>
        </p:txBody>
      </p:sp>
    </p:spTree>
    <p:extLst>
      <p:ext uri="{BB962C8B-B14F-4D97-AF65-F5344CB8AC3E}">
        <p14:creationId xmlns:p14="http://schemas.microsoft.com/office/powerpoint/2010/main" val="17630157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"/>
  <p:tag name="ORIGINALWIDTH" val="1068"/>
  <p:tag name="LATEXADDIN" val="\documentclass{article}&#10;\usepackage{amsmath}&#10;\usepackage{amssymb}&#10;\usepackage[a4paper, total={6in, 8in}]{geometry}&#10;\pagestyle{empty}&#10;\begin{document}&#10;&#10;Mathematics of ML&#10;&#10;&#10;\end{document}"/>
  <p:tag name="IGUANATEXSIZE" val="20"/>
  <p:tag name="IGUANATEXCURSOR" val="166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"/>
  <p:tag name="ORIGINALWIDTH" val="90"/>
  <p:tag name="LATEXADDIN" val="\documentclass{article}&#10;\usepackage{amsmath}&#10;\usepackage{amssymb}&#10;\usepackage[a4paper, total={6in, 8in}]{geometry}&#10;\pagestyle{empty}&#10;\begin{document}&#10;&#10;$\frac{d}{dt}$&#10;&#10;&#10;\end{document}"/>
  <p:tag name="IGUANATEXSIZE" val="20"/>
  <p:tag name="IGUANATEXCURSOR" val="163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"/>
  <p:tag name="ORIGINALWIDTH" val="117"/>
  <p:tag name="LATEXADDIN" val="\documentclass{article}&#10;\usepackage{amsmath}&#10;\usepackage{amssymb}&#10;\usepackage[a4paper, total={6in, 8in}]{geometry}&#10;\pagestyle{empty}&#10;\begin{document}&#10;&#10;$\sum$&#10;&#10;&#10;\end{document}"/>
  <p:tag name="IGUANATEXSIZE" val="20"/>
  <p:tag name="IGUANATEXCURSOR" val="156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"/>
  <p:tag name="ORIGINALWIDTH" val="1078"/>
  <p:tag name="LATEXADDIN" val="\documentclass{article}&#10;\usepackage{amsmath}&#10;\usepackage{amssymb}&#10;\usepackage[a4paper, total={6in, 8in}]{geometry}&#10;\pagestyle{empty}&#10;\begin{document}&#10;&#10;$p(\theta \mid \mathcal{D})=\frac{p(\mathcal{D} \mid \theta) p(\theta)}{p(\mathcal{D})}$&#10;&#10;&#10;\end{document}"/>
  <p:tag name="IGUANATEXSIZE" val="20"/>
  <p:tag name="IGUANATEXCURSOR" val="239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3"/>
  <p:tag name="ORIGINALWIDTH" val="3606"/>
  <p:tag name="LATEXADDIN" val="\documentclass{article}&#10;\usepackage{amsmath}&#10;\usepackage{amssymb}&#10;\usepackage[a4paper, total={5in, 8in}]{geometry}&#10;\pagestyle{empty}&#10;\begin{document}&#10;&#10;\begin{itemize}&#10;\item[1.] Markov Chain Monte Carlo(MCMC)-Hamiltonian Monte Carlo&#10;\item[2.] Langevin Dynamics&#10;\item[3.] Variational Inference-Mean Field Variational Inference&#10;\item[4.] Laplace Approximation&#10;\item[5.] Monte Carlo Dropout&#10;\end{itemize}&#10;&#10;\end{document}"/>
  <p:tag name="IGUANATEXSIZE" val="17"/>
  <p:tag name="IGUANATEXCURSOR" val="95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15"/>
  <p:tag name="ORIGINALWIDTH" val="2757"/>
  <p:tag name="LATEXADDIN" val="\documentclass{article}&#10;\usepackage{amsmath}&#10;\usepackage{amssymb}&#10;\usepackage[a4paper, total={6in, 8in}]{geometry}&#10;\pagestyle{empty}&#10;\begin{document}&#10;&#10;\begin{itemize}&#10;\item[1.] Deep Ensembles&#10;\item[2.] Snapshot Ensembles&#10;\item[3.] Stochastic Weight Averaging-Gaussian (SWAG)&#10;\end{itemize}&#10;&#10;\end{document}"/>
  <p:tag name="IGUANATEXSIZE" val="17"/>
  <p:tag name="IGUANATEXCURSOR" val="287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7"/>
  <p:tag name="ORIGINALWIDTH" val="542"/>
  <p:tag name="LATEXADDIN" val="\documentclass{article}&#10;\usepackage{amsmath}&#10;\usepackage{amssymb}&#10;\usepackage[a4paper, total={6in, 8in}]{geometry}&#10;\pagestyle{empty}&#10;\begin{document}&#10;&#10;\textbf{Bayesian} &#10;&#10;\textbf{Methods}&#10;&#10;&#10;\end{document}"/>
  <p:tag name="IGUANATEXSIZE" val="18"/>
  <p:tag name="IGUANATEXCURSOR" val="171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"/>
  <p:tag name="ORIGINALWIDTH" val="642"/>
  <p:tag name="LATEXADDIN" val="\documentclass{article}&#10;\usepackage{amsmath}&#10;\usepackage{amssymb}&#10;\usepackage[a4paper, total={6in, 8in}]{geometry}&#10;\pagestyle{empty}&#10;\begin{document}&#10;&#10;\textbf{Ensembles}&#10;&#10;&#10;\end{document}"/>
  <p:tag name="IGUANATEXSIZE" val="18"/>
  <p:tag name="IGUANATEXCURSOR" val="169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"/>
  <p:tag name="ORIGINALWIDTH" val="1293"/>
  <p:tag name="LATEXADDIN" val="\documentclass{article}&#10;\usepackage{amsmath}&#10;\usepackage{amssymb}&#10;\usepackage[a4paper, total={6in, 8in}]{geometry}&#10;\pagestyle{empty}&#10;\begin{document}&#10;&#10;\textbf{Posterior Estimation}&#10;&#10;&#10;\end{document}"/>
  <p:tag name="IGUANATEXSIZE" val="20"/>
  <p:tag name="IGUANATEXCURSOR" val="179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"/>
  <p:tag name="ORIGINALWIDTH" val="116"/>
  <p:tag name="LATEXADDIN" val="\documentclass{article}&#10;\usepackage{amsmath}&#10;\usepackage{amssymb}&#10;\usepackage[a4paper, total={6in, 8in}]{geometry}&#10;\pagestyle{empty}&#10;\begin{document}&#10;&#10;$\alpha_{1}$&#10;&#10;&#10;\end{document}"/>
  <p:tag name="IGUANATEXSIZE" val="20"/>
  <p:tag name="IGUANATEXCURSOR" val="161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"/>
  <p:tag name="ORIGINALWIDTH" val="119"/>
  <p:tag name="LATEXADDIN" val="\documentclass{article}&#10;\usepackage{amsmath}&#10;\usepackage{amssymb}&#10;\usepackage[a4paper, total={6in, 8in}]{geometry}&#10;\pagestyle{empty}&#10;\begin{document}&#10;&#10;$\alpha_{2}$&#10;&#10;&#10;\end{document}"/>
  <p:tag name="IGUANATEXSIZE" val="20"/>
  <p:tag name="IGUANATEXCURSOR" val="161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"/>
  <p:tag name="ORIGINALWIDTH" val="890"/>
  <p:tag name="LATEXADDIN" val="\documentclass{article}&#10;\usepackage{amsmath}&#10;\usepackage{amssymb}&#10;\usepackage[a4paper, total={6in, 8in}]{geometry}&#10;\pagestyle{empty}&#10;\begin{document}&#10;&#10;Causal Inference&#10;&#10;&#10;\end{document}"/>
  <p:tag name="IGUANATEXSIZE" val="20"/>
  <p:tag name="IGUANATEXCURSOR" val="167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"/>
  <p:tag name="ORIGINALWIDTH" val="120"/>
  <p:tag name="LATEXADDIN" val="\documentclass{article}&#10;\usepackage{amsmath}&#10;\usepackage{amssymb}&#10;\usepackage[a4paper, total={6in, 8in}]{geometry}&#10;\pagestyle{empty}&#10;\begin{document}&#10;&#10;$\alpha_{3}$&#10;&#10;&#10;\end{document}"/>
  <p:tag name="IGUANATEXSIZE" val="20"/>
  <p:tag name="IGUANATEXCURSOR" val="161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"/>
  <p:tag name="ORIGINALWIDTH" val="132"/>
  <p:tag name="LATEXADDIN" val="\documentclass{article}&#10;\usepackage{amsmath}&#10;\usepackage{amssymb}&#10;\usepackage[a4paper, total={6in, 8in}]{geometry}&#10;\pagestyle{empty}&#10;\begin{document}&#10;&#10;$\alpha_{n}$&#10;&#10;&#10;\end{document}"/>
  <p:tag name="IGUANATEXSIZE" val="20"/>
  <p:tag name="IGUANATEXCURSOR" val="161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"/>
  <p:tag name="ORIGINALWIDTH" val="108"/>
  <p:tag name="LATEXADDIN" val="\documentclass{article}&#10;\usepackage{amsmath}&#10;\usepackage{amssymb}&#10;\usepackage[a4paper, total={6in, 8in}]{geometry}&#10;\pagestyle{empty}&#10;\begin{document}&#10;&#10;$\beta_{1}$&#10;&#10;&#10;\end{document}"/>
  <p:tag name="IGUANATEXSIZE" val="20"/>
  <p:tag name="IGUANATEXCURSOR" val="157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"/>
  <p:tag name="ORIGINALWIDTH" val="111"/>
  <p:tag name="LATEXADDIN" val="\documentclass{article}&#10;\usepackage{amsmath}&#10;\usepackage{amssymb}&#10;\usepackage[a4paper, total={6in, 8in}]{geometry}&#10;\pagestyle{empty}&#10;\begin{document}&#10;&#10;$\beta_{2}$&#10;&#10;&#10;\end{document}"/>
  <p:tag name="IGUANATEXSIZE" val="20"/>
  <p:tag name="IGUANATEXCURSOR" val="160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"/>
  <p:tag name="ORIGINALWIDTH" val="112"/>
  <p:tag name="LATEXADDIN" val="\documentclass{article}&#10;\usepackage{amsmath}&#10;\usepackage{amssymb}&#10;\usepackage[a4paper, total={6in, 8in}]{geometry}&#10;\pagestyle{empty}&#10;\begin{document}&#10;&#10;$\beta_{3}$&#10;&#10;&#10;\end{document}"/>
  <p:tag name="IGUANATEXSIZE" val="20"/>
  <p:tag name="IGUANATEXCURSOR" val="160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"/>
  <p:tag name="ORIGINALWIDTH" val="125"/>
  <p:tag name="LATEXADDIN" val="\documentclass{article}&#10;\usepackage{amsmath}&#10;\usepackage{amssymb}&#10;\usepackage[a4paper, total={6in, 8in}]{geometry}&#10;\pagestyle{empty}&#10;\begin{document}&#10;&#10;$\beta_{n}$&#10;&#10;&#10;\end{document}"/>
  <p:tag name="IGUANATEXSIZE" val="20"/>
  <p:tag name="IGUANATEXCURSOR" val="160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"/>
  <p:tag name="ORIGINALWIDTH" val="113"/>
  <p:tag name="LATEXADDIN" val="\documentclass{article}&#10;\usepackage{amsmath}&#10;\usepackage{amssymb}&#10;\usepackage[a4paper, total={6in, 8in}]{geometry}&#10;\pagestyle{empty}&#10;\begin{document}&#10;&#10;$\alpha_{j}$&#10;&#10;&#10;\end{document}"/>
  <p:tag name="IGUANATEXSIZE" val="26"/>
  <p:tag name="IGUANATEXCURSOR" val="161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105"/>
  <p:tag name="LATEXADDIN" val="\documentclass{article}&#10;\usepackage{amsmath}&#10;\usepackage{amssymb}&#10;\usepackage[a4paper, total={6in, 8in}]{geometry}&#10;\pagestyle{empty}&#10;\begin{document}&#10;&#10;$\beta_{j}$&#10;&#10;&#10;\end{document}"/>
  <p:tag name="IGUANATEXSIZE" val="26"/>
  <p:tag name="IGUANATEXCURSOR" val="160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519"/>
  <p:tag name="LATEXADDIN" val="\documentclass{article}&#10;\usepackage{amsmath}&#10;\usepackage{amssymb}&#10;\usepackage[a4paper, total={6in, 8in}]{geometry}&#10;\pagestyle{empty}&#10;\begin{document}&#10;&#10;$\mathcal{G}(v)(\xi) =$&#10;&#10;&#10;\end{document}"/>
  <p:tag name="IGUANATEXSIZE" val="24"/>
  <p:tag name="IGUANATEXCURSOR" val="173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"/>
  <p:tag name="ORIGINALWIDTH" val="53"/>
  <p:tag name="LATEXADDIN" val="\documentclass{article}&#10;\usepackage{amsmath}&#10;\usepackage{amssymb}&#10;\usepackage[a4paper, total={6in, 8in}]{geometry}&#10;\pagestyle{empty}&#10;\begin{document}&#10;&#10;$\xi$&#10;&#10;&#10;\end{document}"/>
  <p:tag name="IGUANATEXSIZE" val="20"/>
  <p:tag name="IGUANATEXCURSOR" val="155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4"/>
  <p:tag name="ORIGINALWIDTH" val="1211"/>
  <p:tag name="LATEXADDIN" val="\documentclass{article}&#10;\usepackage{amsmath}&#10;\usepackage{amssymb}&#10;\usepackage[a4paper, total={6in, 8in}]{geometry}&#10;\pagestyle{empty}&#10;\begin{document}&#10;&#10;UQ $+$ Trustworthy AI&#10;&#10;&#10;\end{document}"/>
  <p:tag name="IGUANATEXSIZE" val="20"/>
  <p:tag name="IGUANATEXCURSOR" val="157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"/>
  <p:tag name="ORIGINALWIDTH" val="212"/>
  <p:tag name="LATEXADDIN" val="\documentclass{article}&#10;\usepackage{amsmath}&#10;\usepackage{amssymb}&#10;\usepackage[a4paper, total={6in, 8in}]{geometry}&#10;\pagestyle{empty}&#10;\begin{document}&#10;&#10;$v(\eta)$&#10;&#10;&#10;\end{document}"/>
  <p:tag name="IGUANATEXSIZE" val="20"/>
  <p:tag name="IGUANATEXCURSOR" val="153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"/>
  <p:tag name="ORIGINALWIDTH" val="58"/>
  <p:tag name="LATEXADDIN" val="\documentclass{article}&#10;\usepackage{amsmath}&#10;\usepackage{amssymb}&#10;\usepackage[a4paper, total={6in, 8in}]{geometry}&#10;\pagestyle{empty}&#10;\begin{document}&#10;&#10;$y$&#10;&#10;&#10;\end{document}"/>
  <p:tag name="IGUANATEXSIZE" val="20"/>
  <p:tag name="IGUANATEXCURSOR" val="153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"/>
  <p:tag name="ORIGINALWIDTH" val="63"/>
  <p:tag name="LATEXADDIN" val="\documentclass{article}&#10;\usepackage{amsmath}&#10;\usepackage{amssymb}&#10;\usepackage[a4paper, total={6in, 8in}]{geometry}&#10;\pagestyle{empty}&#10;\begin{document}&#10;&#10;$x$&#10;&#10;&#10;\end{document}"/>
  <p:tag name="IGUANATEXSIZE" val="20"/>
  <p:tag name="IGUANATEXCURSOR" val="153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"/>
  <p:tag name="ORIGINALWIDTH" val="53"/>
  <p:tag name="LATEXADDIN" val="\documentclass{article}&#10;\usepackage{amsmath}&#10;\usepackage{amssymb}&#10;\usepackage[a4paper, total={6in, 8in}]{geometry}&#10;\pagestyle{empty}&#10;\begin{document}&#10;&#10;$z$&#10;&#10;&#10;\end{document}"/>
  <p:tag name="IGUANATEXSIZE" val="20"/>
  <p:tag name="IGUANATEXCURSOR" val="153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"/>
  <p:tag name="ORIGINALWIDTH" val="69"/>
  <p:tag name="LATEXADDIN" val="\documentclass{article}&#10;\usepackage{amsmath}&#10;\usepackage{amssymb}&#10;\usepackage[a4paper, total={6in, 8in}]{geometry}&#10;\pagestyle{empty}&#10;\begin{document}&#10;&#10;$\int$&#10;&#10;&#10;\end{document}"/>
  <p:tag name="IGUANATEXSIZE" val="20"/>
  <p:tag name="IGUANATEXCURSOR" val="156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"/>
  <p:tag name="ORIGINALWIDTH" val="142"/>
  <p:tag name="LATEXADDIN" val="\documentclass{article}&#10;\usepackage{amsmath}&#10;\usepackage{amssymb}&#10;\usepackage[a4paper, total={6in, 8in}]{geometry}&#10;\pagestyle{empty}&#10;\begin{document}&#10;&#10;$\nabla^{2}$&#10;&#10;&#10;\end{document}"/>
  <p:tag name="IGUANATEXSIZE" val="20"/>
  <p:tag name="IGUANATEXCURSOR" val="161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3"/>
  <p:tag name="ORIGINALWIDTH" val="90"/>
  <p:tag name="LATEXADDIN" val="\documentclass{article}&#10;\usepackage{amsmath}&#10;\usepackage{amssymb}&#10;\usepackage[a4paper, total={6in, 8in}]{geometry}&#10;\pagestyle{empty}&#10;\begin{document}&#10;&#10;$\frac{d}{dt}$&#10;&#10;&#10;\end{document}"/>
  <p:tag name="IGUANATEXSIZE" val="20"/>
  <p:tag name="IGUANATEXCURSOR" val="163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"/>
  <p:tag name="ORIGINALWIDTH" val="117"/>
  <p:tag name="LATEXADDIN" val="\documentclass{article}&#10;\usepackage{amsmath}&#10;\usepackage{amssymb}&#10;\usepackage[a4paper, total={6in, 8in}]{geometry}&#10;\pagestyle{empty}&#10;\begin{document}&#10;&#10;$\sum$&#10;&#10;&#10;\end{document}"/>
  <p:tag name="IGUANATEXSIZE" val="20"/>
  <p:tag name="IGUANATEXCURSOR" val="156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"/>
  <p:tag name="ORIGINALWIDTH" val="69"/>
  <p:tag name="LATEXADDIN" val="\documentclass{article}&#10;\usepackage{amsmath}&#10;\usepackage{amssymb}&#10;\usepackage[a4paper, total={6in, 8in}]{geometry}&#10;\pagestyle{empty}&#10;\begin{document}&#10;&#10;$\int$&#10;&#10;&#10;\end{document}"/>
  <p:tag name="IGUANATEXSIZE" val="20"/>
  <p:tag name="IGUANATEXCURSOR" val="156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"/>
  <p:tag name="ORIGINALWIDTH" val="142"/>
  <p:tag name="LATEXADDIN" val="\documentclass{article}&#10;\usepackage{amsmath}&#10;\usepackage{amssymb}&#10;\usepackage[a4paper, total={6in, 8in}]{geometry}&#10;\pagestyle{empty}&#10;\begin{document}&#10;&#10;$\nabla^{2}$&#10;&#10;&#10;\end{document}"/>
  <p:tag name="IGUANATEXSIZE" val="20"/>
  <p:tag name="IGUANATEXCURSOR" val="161"/>
  <p:tag name="TRANSPARENCY" val="True"/>
  <p:tag name="LATEXENGINEID" val="0"/>
  <p:tag name="TEMPFOLDER" val="/private/var/folders/0f/pks900g16vvdnlvt7dfsztp80000gp/T/com.microsoft.Powerpoint/TemporaryItems/"/>
  <p:tag name="LATEXFORMHEIGHT" val="312"/>
  <p:tag name="LATEXFORMWIDTH" val="384"/>
  <p:tag name="LATEXFORMWRAP" val="True"/>
  <p:tag name="BITMAPVECTOR" val="0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16902</TotalTime>
  <Words>1145</Words>
  <Application>Microsoft Office PowerPoint</Application>
  <PresentationFormat>Custom</PresentationFormat>
  <Paragraphs>248</Paragraphs>
  <Slides>18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-apple-system</vt:lpstr>
      <vt:lpstr>Arial</vt:lpstr>
      <vt:lpstr>Avenir Roman</vt:lpstr>
      <vt:lpstr>Calibri</vt:lpstr>
      <vt:lpstr>Calibri Light</vt:lpstr>
      <vt:lpstr>Calibri Light (Headings)</vt:lpstr>
      <vt:lpstr>Cambria Math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What Constitutes Brain Inspiration?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George</dc:creator>
  <cp:lastModifiedBy>George Karniadakis</cp:lastModifiedBy>
  <cp:revision>910</cp:revision>
  <dcterms:modified xsi:type="dcterms:W3CDTF">2024-11-12T20:08:35Z</dcterms:modified>
</cp:coreProperties>
</file>